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9" r:id="rId11"/>
    <p:sldId id="266" r:id="rId12"/>
    <p:sldId id="267" r:id="rId13"/>
    <p:sldId id="268"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Quattrocento" panose="02020502030000000404" pitchFamily="18" charset="0"/>
      <p:regular r:id="rId20"/>
      <p:bold r:id="rId21"/>
    </p:embeddedFont>
    <p:embeddedFont>
      <p:font typeface="Quattrocento Bold" panose="02020802030000000404" pitchFamily="18"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428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837724" y="2312670"/>
            <a:ext cx="7468553" cy="1408033"/>
          </a:xfrm>
          <a:prstGeom prst="rect">
            <a:avLst/>
          </a:prstGeom>
          <a:noFill/>
          <a:ln/>
        </p:spPr>
        <p:txBody>
          <a:bodyPr wrap="squar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 A Look Back at Parallel ATA</a:t>
            </a:r>
            <a:endParaRPr lang="en-US" sz="4400" dirty="0"/>
          </a:p>
        </p:txBody>
      </p:sp>
      <p:sp>
        <p:nvSpPr>
          <p:cNvPr id="4" name="Text 1"/>
          <p:cNvSpPr/>
          <p:nvPr/>
        </p:nvSpPr>
        <p:spPr>
          <a:xfrm>
            <a:off x="837724" y="4079677"/>
            <a:ext cx="7468553" cy="1149072"/>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Parallel Advanced Technology Attachment (PATA) was a standard for connecting storage devices to motherboards, such as hard drives and optical discs.</a:t>
            </a:r>
            <a:endParaRPr lang="en-US" sz="1850" dirty="0"/>
          </a:p>
        </p:txBody>
      </p:sp>
      <p:sp>
        <p:nvSpPr>
          <p:cNvPr id="5" name="Shape 2"/>
          <p:cNvSpPr/>
          <p:nvPr/>
        </p:nvSpPr>
        <p:spPr>
          <a:xfrm>
            <a:off x="837724" y="5515808"/>
            <a:ext cx="382905" cy="382905"/>
          </a:xfrm>
          <a:prstGeom prst="roundRect">
            <a:avLst>
              <a:gd name="adj" fmla="val 23878209"/>
            </a:avLst>
          </a:prstGeom>
          <a:noFill/>
          <a:ln w="7620">
            <a:solidFill>
              <a:srgbClr val="FFFFFF"/>
            </a:solidFill>
            <a:prstDash val="solid"/>
          </a:ln>
        </p:spPr>
      </p:sp>
      <p:pic>
        <p:nvPicPr>
          <p:cNvPr id="6" name="Image 1" descr="preencoded.png"/>
          <p:cNvPicPr>
            <a:picLocks noChangeAspect="1"/>
          </p:cNvPicPr>
          <p:nvPr/>
        </p:nvPicPr>
        <p:blipFill>
          <a:blip r:embed="rId3"/>
          <a:stretch>
            <a:fillRect/>
          </a:stretch>
        </p:blipFill>
        <p:spPr>
          <a:xfrm>
            <a:off x="845344" y="5523428"/>
            <a:ext cx="367665" cy="367665"/>
          </a:xfrm>
          <a:prstGeom prst="rect">
            <a:avLst/>
          </a:prstGeom>
        </p:spPr>
      </p:pic>
      <p:sp>
        <p:nvSpPr>
          <p:cNvPr id="7" name="Text 3"/>
          <p:cNvSpPr/>
          <p:nvPr/>
        </p:nvSpPr>
        <p:spPr>
          <a:xfrm>
            <a:off x="1340287" y="5497949"/>
            <a:ext cx="2240161" cy="418862"/>
          </a:xfrm>
          <a:prstGeom prst="rect">
            <a:avLst/>
          </a:prstGeom>
          <a:noFill/>
          <a:ln/>
        </p:spPr>
        <p:txBody>
          <a:bodyPr wrap="none" lIns="0" tIns="0" rIns="0" bIns="0" rtlCol="0" anchor="t"/>
          <a:lstStyle/>
          <a:p>
            <a:pPr marL="0" indent="0" algn="l">
              <a:lnSpc>
                <a:spcPts val="3250"/>
              </a:lnSpc>
              <a:buNone/>
            </a:pPr>
            <a:r>
              <a:rPr lang="en-US" sz="2350" b="1" dirty="0">
                <a:solidFill>
                  <a:srgbClr val="F9EEE7"/>
                </a:solidFill>
                <a:latin typeface="Quattrocento Bold" pitchFamily="34" charset="0"/>
                <a:ea typeface="Quattrocento Bold" pitchFamily="34" charset="-122"/>
                <a:cs typeface="Quattrocento Bold" pitchFamily="34" charset="-120"/>
              </a:rPr>
              <a:t>by Nika Ghaderi</a:t>
            </a:r>
            <a:endParaRPr lang="en-US" sz="2350" dirty="0"/>
          </a:p>
        </p:txBody>
      </p:sp>
      <p:sp>
        <p:nvSpPr>
          <p:cNvPr id="8" name="TextBox 7">
            <a:extLst>
              <a:ext uri="{FF2B5EF4-FFF2-40B4-BE49-F238E27FC236}">
                <a16:creationId xmlns:a16="http://schemas.microsoft.com/office/drawing/2014/main" id="{3154C38B-86F0-7579-F2E6-5AC9AC033E9F}"/>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1</a:t>
            </a:r>
          </a:p>
        </p:txBody>
      </p:sp>
      <p:pic>
        <p:nvPicPr>
          <p:cNvPr id="9" name="Image 0">
            <a:extLst>
              <a:ext uri="{FF2B5EF4-FFF2-40B4-BE49-F238E27FC236}">
                <a16:creationId xmlns:a16="http://schemas.microsoft.com/office/drawing/2014/main" id="{E11E53DE-1BDF-C45C-E16B-0A6E927280E0}"/>
              </a:ext>
            </a:extLst>
          </p:cNvPr>
          <p:cNvPicPr>
            <a:picLocks noChangeAspect="1"/>
          </p:cNvPicPr>
          <p:nvPr/>
        </p:nvPicPr>
        <p:blipFill>
          <a:blip r:embed="rId4"/>
          <a:stretch>
            <a:fillRect/>
          </a:stretch>
        </p:blipFill>
        <p:spPr>
          <a:xfrm>
            <a:off x="9144000" y="394098"/>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7315200" cy="8229600"/>
          </a:xfrm>
          <a:prstGeom prst="rect">
            <a:avLst/>
          </a:prstGeom>
        </p:spPr>
      </p:pic>
      <p:sp>
        <p:nvSpPr>
          <p:cNvPr id="3" name="Text 0"/>
          <p:cNvSpPr/>
          <p:nvPr/>
        </p:nvSpPr>
        <p:spPr>
          <a:xfrm>
            <a:off x="8020526" y="555546"/>
            <a:ext cx="5904548" cy="1185386"/>
          </a:xfrm>
          <a:prstGeom prst="rect">
            <a:avLst/>
          </a:prstGeom>
          <a:noFill/>
          <a:ln/>
        </p:spPr>
        <p:txBody>
          <a:bodyPr wrap="square" lIns="0" tIns="0" rIns="0" bIns="0" rtlCol="0" anchor="t"/>
          <a:lstStyle/>
          <a:p>
            <a:pPr marL="0" indent="0">
              <a:lnSpc>
                <a:spcPts val="4650"/>
              </a:lnSpc>
              <a:buNone/>
            </a:pPr>
            <a:r>
              <a:rPr lang="en-US" sz="3700" dirty="0">
                <a:solidFill>
                  <a:srgbClr val="FFD9BE"/>
                </a:solidFill>
                <a:latin typeface="Quattrocento" pitchFamily="34" charset="0"/>
                <a:ea typeface="Quattrocento" pitchFamily="34" charset="-122"/>
                <a:cs typeface="Quattrocento" pitchFamily="34" charset="-120"/>
              </a:rPr>
              <a:t>PATA Dual-Drive Configurations</a:t>
            </a:r>
            <a:endParaRPr lang="en-US" sz="3700" dirty="0"/>
          </a:p>
        </p:txBody>
      </p:sp>
      <p:pic>
        <p:nvPicPr>
          <p:cNvPr id="4" name="Image 1" descr="preencoded.png"/>
          <p:cNvPicPr>
            <a:picLocks noChangeAspect="1"/>
          </p:cNvPicPr>
          <p:nvPr/>
        </p:nvPicPr>
        <p:blipFill>
          <a:blip r:embed="rId4"/>
          <a:stretch>
            <a:fillRect/>
          </a:stretch>
        </p:blipFill>
        <p:spPr>
          <a:xfrm>
            <a:off x="8020526" y="2043232"/>
            <a:ext cx="1007626" cy="2573060"/>
          </a:xfrm>
          <a:prstGeom prst="rect">
            <a:avLst/>
          </a:prstGeom>
        </p:spPr>
      </p:pic>
      <p:sp>
        <p:nvSpPr>
          <p:cNvPr id="5" name="Text 1"/>
          <p:cNvSpPr/>
          <p:nvPr/>
        </p:nvSpPr>
        <p:spPr>
          <a:xfrm>
            <a:off x="9330452" y="2244685"/>
            <a:ext cx="2371011" cy="296228"/>
          </a:xfrm>
          <a:prstGeom prst="rect">
            <a:avLst/>
          </a:prstGeom>
          <a:noFill/>
          <a:ln/>
        </p:spPr>
        <p:txBody>
          <a:bodyPr wrap="none" lIns="0" tIns="0" rIns="0" bIns="0" rtlCol="0" anchor="t"/>
          <a:lstStyle/>
          <a:p>
            <a:pPr marL="0" indent="0">
              <a:lnSpc>
                <a:spcPts val="2300"/>
              </a:lnSpc>
              <a:buNone/>
            </a:pPr>
            <a:r>
              <a:rPr lang="en-US" sz="1850" b="1" dirty="0">
                <a:solidFill>
                  <a:srgbClr val="F9EEE7"/>
                </a:solidFill>
                <a:latin typeface="Quattrocento" pitchFamily="34" charset="0"/>
                <a:ea typeface="Quattrocento" pitchFamily="34" charset="-122"/>
                <a:cs typeface="Quattrocento" pitchFamily="34" charset="-120"/>
              </a:rPr>
              <a:t>Device Designation</a:t>
            </a:r>
            <a:endParaRPr lang="en-US" sz="1850" dirty="0"/>
          </a:p>
        </p:txBody>
      </p:sp>
      <p:sp>
        <p:nvSpPr>
          <p:cNvPr id="6" name="Text 2"/>
          <p:cNvSpPr/>
          <p:nvPr/>
        </p:nvSpPr>
        <p:spPr>
          <a:xfrm>
            <a:off x="9604772" y="2661761"/>
            <a:ext cx="4594622" cy="644843"/>
          </a:xfrm>
          <a:prstGeom prst="rect">
            <a:avLst/>
          </a:prstGeom>
          <a:noFill/>
          <a:ln/>
        </p:spPr>
        <p:txBody>
          <a:bodyPr wrap="square" lIns="0" tIns="0" rIns="0" bIns="0" rtlCol="0" anchor="t"/>
          <a:lstStyle/>
          <a:p>
            <a:pPr marL="0" indent="0">
              <a:lnSpc>
                <a:spcPts val="2500"/>
              </a:lnSpc>
              <a:buNone/>
            </a:pPr>
            <a:r>
              <a:rPr lang="en-US" sz="1550" dirty="0">
                <a:solidFill>
                  <a:srgbClr val="F9EEE7"/>
                </a:solidFill>
                <a:latin typeface="Quattrocento" pitchFamily="34" charset="0"/>
                <a:ea typeface="Quattrocento" pitchFamily="34" charset="-122"/>
                <a:cs typeface="Quattrocento" pitchFamily="34" charset="-120"/>
              </a:rPr>
              <a:t>Device 0 (Master) and Device 1 (Slave). (No priority and dependance)</a:t>
            </a:r>
            <a:endParaRPr lang="en-US" sz="1550" dirty="0"/>
          </a:p>
        </p:txBody>
      </p:sp>
      <p:sp>
        <p:nvSpPr>
          <p:cNvPr id="7" name="Shape 3"/>
          <p:cNvSpPr/>
          <p:nvPr/>
        </p:nvSpPr>
        <p:spPr>
          <a:xfrm>
            <a:off x="9330452" y="2722126"/>
            <a:ext cx="201454" cy="201454"/>
          </a:xfrm>
          <a:prstGeom prst="roundRect">
            <a:avLst>
              <a:gd name="adj" fmla="val 15007"/>
            </a:avLst>
          </a:prstGeom>
          <a:noFill/>
          <a:ln w="22860">
            <a:solidFill>
              <a:srgbClr val="EF9C82"/>
            </a:solidFill>
            <a:prstDash val="solid"/>
          </a:ln>
        </p:spPr>
      </p:sp>
      <p:sp>
        <p:nvSpPr>
          <p:cNvPr id="8" name="Text 4"/>
          <p:cNvSpPr/>
          <p:nvPr/>
        </p:nvSpPr>
        <p:spPr>
          <a:xfrm>
            <a:off x="9604772" y="3377089"/>
            <a:ext cx="4594622" cy="322421"/>
          </a:xfrm>
          <a:prstGeom prst="rect">
            <a:avLst/>
          </a:prstGeom>
          <a:noFill/>
          <a:ln/>
        </p:spPr>
        <p:txBody>
          <a:bodyPr wrap="none" lIns="0" tIns="0" rIns="0" bIns="0" rtlCol="0" anchor="t"/>
          <a:lstStyle/>
          <a:p>
            <a:pPr marL="0" indent="0">
              <a:lnSpc>
                <a:spcPts val="2500"/>
              </a:lnSpc>
              <a:buNone/>
            </a:pPr>
            <a:r>
              <a:rPr lang="en-US" sz="1550" dirty="0">
                <a:solidFill>
                  <a:srgbClr val="F9EEE7"/>
                </a:solidFill>
                <a:latin typeface="Quattrocento" pitchFamily="34" charset="0"/>
                <a:ea typeface="Quattrocento" pitchFamily="34" charset="-122"/>
                <a:cs typeface="Quattrocento" pitchFamily="34" charset="-120"/>
              </a:rPr>
              <a:t>Share the same bus.</a:t>
            </a:r>
            <a:endParaRPr lang="en-US" sz="1550" dirty="0"/>
          </a:p>
        </p:txBody>
      </p:sp>
      <p:sp>
        <p:nvSpPr>
          <p:cNvPr id="9" name="Shape 5"/>
          <p:cNvSpPr/>
          <p:nvPr/>
        </p:nvSpPr>
        <p:spPr>
          <a:xfrm>
            <a:off x="9330452" y="3437453"/>
            <a:ext cx="201454" cy="201454"/>
          </a:xfrm>
          <a:prstGeom prst="roundRect">
            <a:avLst>
              <a:gd name="adj" fmla="val 15007"/>
            </a:avLst>
          </a:prstGeom>
          <a:noFill/>
          <a:ln w="22860">
            <a:solidFill>
              <a:srgbClr val="EF9C82"/>
            </a:solidFill>
            <a:prstDash val="solid"/>
          </a:ln>
        </p:spPr>
      </p:sp>
      <p:sp>
        <p:nvSpPr>
          <p:cNvPr id="10" name="Text 6"/>
          <p:cNvSpPr/>
          <p:nvPr/>
        </p:nvSpPr>
        <p:spPr>
          <a:xfrm>
            <a:off x="9604772" y="3769995"/>
            <a:ext cx="4594622" cy="644843"/>
          </a:xfrm>
          <a:prstGeom prst="rect">
            <a:avLst/>
          </a:prstGeom>
          <a:noFill/>
          <a:ln/>
        </p:spPr>
        <p:txBody>
          <a:bodyPr wrap="square" lIns="0" tIns="0" rIns="0" bIns="0" rtlCol="0" anchor="t"/>
          <a:lstStyle/>
          <a:p>
            <a:pPr marL="0" indent="0">
              <a:lnSpc>
                <a:spcPts val="2500"/>
              </a:lnSpc>
              <a:buNone/>
            </a:pPr>
            <a:r>
              <a:rPr lang="en-US" sz="1550" dirty="0">
                <a:solidFill>
                  <a:srgbClr val="F9EEE7"/>
                </a:solidFill>
                <a:latin typeface="Quattrocento" pitchFamily="34" charset="0"/>
                <a:ea typeface="Quattrocento" pitchFamily="34" charset="-122"/>
                <a:cs typeface="Quattrocento" pitchFamily="34" charset="-120"/>
              </a:rPr>
              <a:t>Only one controller responds to commands at a time. (DRV)</a:t>
            </a:r>
            <a:endParaRPr lang="en-US" sz="1550" dirty="0"/>
          </a:p>
        </p:txBody>
      </p:sp>
      <p:sp>
        <p:nvSpPr>
          <p:cNvPr id="11" name="Shape 7"/>
          <p:cNvSpPr/>
          <p:nvPr/>
        </p:nvSpPr>
        <p:spPr>
          <a:xfrm>
            <a:off x="9330452" y="3830360"/>
            <a:ext cx="201454" cy="201454"/>
          </a:xfrm>
          <a:prstGeom prst="roundRect">
            <a:avLst>
              <a:gd name="adj" fmla="val 15007"/>
            </a:avLst>
          </a:prstGeom>
          <a:noFill/>
          <a:ln w="22860">
            <a:solidFill>
              <a:srgbClr val="EF9C82"/>
            </a:solidFill>
            <a:prstDash val="solid"/>
          </a:ln>
        </p:spPr>
      </p:sp>
      <p:pic>
        <p:nvPicPr>
          <p:cNvPr id="12" name="Image 2" descr="preencoded.png"/>
          <p:cNvPicPr>
            <a:picLocks noChangeAspect="1"/>
          </p:cNvPicPr>
          <p:nvPr/>
        </p:nvPicPr>
        <p:blipFill>
          <a:blip r:embed="rId5"/>
          <a:stretch>
            <a:fillRect/>
          </a:stretch>
        </p:blipFill>
        <p:spPr>
          <a:xfrm>
            <a:off x="8020526" y="4616291"/>
            <a:ext cx="1007626" cy="2573060"/>
          </a:xfrm>
          <a:prstGeom prst="rect">
            <a:avLst/>
          </a:prstGeom>
        </p:spPr>
      </p:pic>
      <p:sp>
        <p:nvSpPr>
          <p:cNvPr id="13" name="Text 8"/>
          <p:cNvSpPr/>
          <p:nvPr/>
        </p:nvSpPr>
        <p:spPr>
          <a:xfrm>
            <a:off x="9330452" y="4817745"/>
            <a:ext cx="2371011" cy="296228"/>
          </a:xfrm>
          <a:prstGeom prst="rect">
            <a:avLst/>
          </a:prstGeom>
          <a:noFill/>
          <a:ln/>
        </p:spPr>
        <p:txBody>
          <a:bodyPr wrap="none" lIns="0" tIns="0" rIns="0" bIns="0" rtlCol="0" anchor="t"/>
          <a:lstStyle/>
          <a:p>
            <a:pPr marL="0" indent="0">
              <a:lnSpc>
                <a:spcPts val="2300"/>
              </a:lnSpc>
              <a:buNone/>
            </a:pPr>
            <a:r>
              <a:rPr lang="en-US" sz="1850" b="1" dirty="0">
                <a:solidFill>
                  <a:srgbClr val="F9EEE7"/>
                </a:solidFill>
                <a:latin typeface="Quattrocento" pitchFamily="34" charset="0"/>
                <a:ea typeface="Quattrocento" pitchFamily="34" charset="-122"/>
                <a:cs typeface="Quattrocento" pitchFamily="34" charset="-120"/>
              </a:rPr>
              <a:t>Jumper Settings</a:t>
            </a:r>
            <a:endParaRPr lang="en-US" sz="1850" dirty="0"/>
          </a:p>
        </p:txBody>
      </p:sp>
      <p:sp>
        <p:nvSpPr>
          <p:cNvPr id="14" name="Text 9"/>
          <p:cNvSpPr/>
          <p:nvPr/>
        </p:nvSpPr>
        <p:spPr>
          <a:xfrm>
            <a:off x="9604772" y="5234821"/>
            <a:ext cx="4594622" cy="322421"/>
          </a:xfrm>
          <a:prstGeom prst="rect">
            <a:avLst/>
          </a:prstGeom>
          <a:noFill/>
          <a:ln/>
        </p:spPr>
        <p:txBody>
          <a:bodyPr wrap="none" lIns="0" tIns="0" rIns="0" bIns="0" rtlCol="0" anchor="t"/>
          <a:lstStyle/>
          <a:p>
            <a:pPr marL="0" indent="0">
              <a:lnSpc>
                <a:spcPts val="2500"/>
              </a:lnSpc>
              <a:buNone/>
            </a:pPr>
            <a:r>
              <a:rPr lang="en-US" sz="1550" dirty="0">
                <a:solidFill>
                  <a:srgbClr val="F9EEE7"/>
                </a:solidFill>
                <a:latin typeface="Quattrocento" pitchFamily="34" charset="0"/>
                <a:ea typeface="Quattrocento" pitchFamily="34" charset="-122"/>
                <a:cs typeface="Quattrocento" pitchFamily="34" charset="-120"/>
              </a:rPr>
              <a:t>Device 0/1 or Cable Select (CS).</a:t>
            </a:r>
            <a:endParaRPr lang="en-US" sz="1550" dirty="0"/>
          </a:p>
        </p:txBody>
      </p:sp>
      <p:sp>
        <p:nvSpPr>
          <p:cNvPr id="15" name="Shape 10"/>
          <p:cNvSpPr/>
          <p:nvPr/>
        </p:nvSpPr>
        <p:spPr>
          <a:xfrm>
            <a:off x="9330452" y="5295186"/>
            <a:ext cx="201454" cy="201454"/>
          </a:xfrm>
          <a:prstGeom prst="roundRect">
            <a:avLst>
              <a:gd name="adj" fmla="val 15007"/>
            </a:avLst>
          </a:prstGeom>
          <a:noFill/>
          <a:ln w="22860">
            <a:solidFill>
              <a:srgbClr val="EF9C82"/>
            </a:solidFill>
            <a:prstDash val="solid"/>
          </a:ln>
        </p:spPr>
      </p:sp>
      <p:sp>
        <p:nvSpPr>
          <p:cNvPr id="16" name="Text 11"/>
          <p:cNvSpPr/>
          <p:nvPr/>
        </p:nvSpPr>
        <p:spPr>
          <a:xfrm>
            <a:off x="9604772" y="5627727"/>
            <a:ext cx="4594622" cy="644843"/>
          </a:xfrm>
          <a:prstGeom prst="rect">
            <a:avLst/>
          </a:prstGeom>
          <a:noFill/>
          <a:ln/>
        </p:spPr>
        <p:txBody>
          <a:bodyPr wrap="square" lIns="0" tIns="0" rIns="0" bIns="0" rtlCol="0" anchor="t"/>
          <a:lstStyle/>
          <a:p>
            <a:pPr marL="0" indent="0">
              <a:lnSpc>
                <a:spcPts val="2500"/>
              </a:lnSpc>
              <a:buNone/>
            </a:pPr>
            <a:r>
              <a:rPr lang="en-US" sz="1550" dirty="0">
                <a:solidFill>
                  <a:srgbClr val="F9EEE7"/>
                </a:solidFill>
                <a:latin typeface="Quattrocento" pitchFamily="34" charset="0"/>
                <a:ea typeface="Quattrocento" pitchFamily="34" charset="-122"/>
                <a:cs typeface="Quattrocento" pitchFamily="34" charset="-120"/>
              </a:rPr>
              <a:t>CS: Automatically assigns device based on cable position.</a:t>
            </a:r>
            <a:endParaRPr lang="en-US" sz="1550" dirty="0"/>
          </a:p>
        </p:txBody>
      </p:sp>
      <p:sp>
        <p:nvSpPr>
          <p:cNvPr id="17" name="Shape 12"/>
          <p:cNvSpPr/>
          <p:nvPr/>
        </p:nvSpPr>
        <p:spPr>
          <a:xfrm>
            <a:off x="9330452" y="5688092"/>
            <a:ext cx="201454" cy="201454"/>
          </a:xfrm>
          <a:prstGeom prst="roundRect">
            <a:avLst>
              <a:gd name="adj" fmla="val 15007"/>
            </a:avLst>
          </a:prstGeom>
          <a:noFill/>
          <a:ln w="22860">
            <a:solidFill>
              <a:srgbClr val="EF9C82"/>
            </a:solidFill>
            <a:prstDash val="solid"/>
          </a:ln>
        </p:spPr>
      </p:sp>
      <p:sp>
        <p:nvSpPr>
          <p:cNvPr id="18" name="Text 13"/>
          <p:cNvSpPr/>
          <p:nvPr/>
        </p:nvSpPr>
        <p:spPr>
          <a:xfrm>
            <a:off x="9604772" y="6343055"/>
            <a:ext cx="4594622" cy="644843"/>
          </a:xfrm>
          <a:prstGeom prst="rect">
            <a:avLst/>
          </a:prstGeom>
          <a:noFill/>
          <a:ln/>
        </p:spPr>
        <p:txBody>
          <a:bodyPr wrap="square" lIns="0" tIns="0" rIns="0" bIns="0" rtlCol="0" anchor="t"/>
          <a:lstStyle/>
          <a:p>
            <a:pPr marL="0" indent="0">
              <a:lnSpc>
                <a:spcPts val="2500"/>
              </a:lnSpc>
              <a:buNone/>
            </a:pPr>
            <a:r>
              <a:rPr lang="en-US" sz="1550" dirty="0">
                <a:solidFill>
                  <a:srgbClr val="F9EEE7"/>
                </a:solidFill>
                <a:latin typeface="Quattrocento" pitchFamily="34" charset="0"/>
                <a:ea typeface="Quattrocento" pitchFamily="34" charset="-122"/>
                <a:cs typeface="Quattrocento" pitchFamily="34" charset="-120"/>
              </a:rPr>
              <a:t>Default: Usually Cable Select (if no jumpers are set).</a:t>
            </a:r>
            <a:endParaRPr lang="en-US" sz="1550" dirty="0"/>
          </a:p>
        </p:txBody>
      </p:sp>
      <p:sp>
        <p:nvSpPr>
          <p:cNvPr id="19" name="Shape 14"/>
          <p:cNvSpPr/>
          <p:nvPr/>
        </p:nvSpPr>
        <p:spPr>
          <a:xfrm>
            <a:off x="9330452" y="6403419"/>
            <a:ext cx="201454" cy="201454"/>
          </a:xfrm>
          <a:prstGeom prst="roundRect">
            <a:avLst>
              <a:gd name="adj" fmla="val 15007"/>
            </a:avLst>
          </a:prstGeom>
          <a:noFill/>
          <a:ln w="22860">
            <a:solidFill>
              <a:srgbClr val="EF9C82"/>
            </a:solidFill>
            <a:prstDash val="solid"/>
          </a:ln>
        </p:spPr>
      </p:sp>
      <p:sp>
        <p:nvSpPr>
          <p:cNvPr id="21" name="TextBox 20">
            <a:extLst>
              <a:ext uri="{FF2B5EF4-FFF2-40B4-BE49-F238E27FC236}">
                <a16:creationId xmlns:a16="http://schemas.microsoft.com/office/drawing/2014/main" id="{7BB3468D-16A7-1C5D-BE2E-7669FDDEFFA0}"/>
              </a:ext>
            </a:extLst>
          </p:cNvPr>
          <p:cNvSpPr txBox="1"/>
          <p:nvPr/>
        </p:nvSpPr>
        <p:spPr>
          <a:xfrm>
            <a:off x="350401" y="7581014"/>
            <a:ext cx="494943" cy="369332"/>
          </a:xfrm>
          <a:prstGeom prst="rect">
            <a:avLst/>
          </a:prstGeom>
          <a:noFill/>
        </p:spPr>
        <p:txBody>
          <a:bodyPr wrap="square" rtlCol="0">
            <a:spAutoFit/>
          </a:bodyPr>
          <a:lstStyle/>
          <a:p>
            <a:r>
              <a:rPr lang="en-US" dirty="0"/>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6294"/>
          </a:xfrm>
          <a:prstGeom prst="rect">
            <a:avLst/>
          </a:prstGeom>
        </p:spPr>
      </p:pic>
      <p:sp>
        <p:nvSpPr>
          <p:cNvPr id="3" name="Text 0"/>
          <p:cNvSpPr/>
          <p:nvPr/>
        </p:nvSpPr>
        <p:spPr>
          <a:xfrm>
            <a:off x="766167" y="3338274"/>
            <a:ext cx="5150763" cy="643771"/>
          </a:xfrm>
          <a:prstGeom prst="rect">
            <a:avLst/>
          </a:prstGeom>
          <a:noFill/>
          <a:ln/>
        </p:spPr>
        <p:txBody>
          <a:bodyPr wrap="none" lIns="0" tIns="0" rIns="0" bIns="0" rtlCol="0" anchor="t"/>
          <a:lstStyle/>
          <a:p>
            <a:pPr marL="0" indent="0">
              <a:lnSpc>
                <a:spcPts val="5050"/>
              </a:lnSpc>
              <a:buNone/>
            </a:pPr>
            <a:r>
              <a:rPr lang="en-US" sz="4050" dirty="0">
                <a:solidFill>
                  <a:srgbClr val="FFD9BE"/>
                </a:solidFill>
                <a:latin typeface="Quattrocento" pitchFamily="34" charset="0"/>
                <a:ea typeface="Quattrocento" pitchFamily="34" charset="-122"/>
                <a:cs typeface="Quattrocento" pitchFamily="34" charset="-120"/>
              </a:rPr>
              <a:t>PATA vs SATA</a:t>
            </a:r>
            <a:endParaRPr lang="en-US" sz="4050" dirty="0"/>
          </a:p>
        </p:txBody>
      </p:sp>
      <p:sp>
        <p:nvSpPr>
          <p:cNvPr id="4" name="Text 1"/>
          <p:cNvSpPr/>
          <p:nvPr/>
        </p:nvSpPr>
        <p:spPr>
          <a:xfrm>
            <a:off x="1926550" y="4826794"/>
            <a:ext cx="3383518" cy="321826"/>
          </a:xfrm>
          <a:prstGeom prst="rect">
            <a:avLst/>
          </a:prstGeom>
          <a:noFill/>
          <a:ln/>
        </p:spPr>
        <p:txBody>
          <a:bodyPr wrap="none" lIns="0" tIns="0" rIns="0" bIns="0" rtlCol="0" anchor="t"/>
          <a:lstStyle/>
          <a:p>
            <a:pPr marL="0" indent="0" algn="r">
              <a:lnSpc>
                <a:spcPts val="2500"/>
              </a:lnSpc>
              <a:buNone/>
            </a:pPr>
            <a:r>
              <a:rPr lang="en-US" sz="2000" b="1" dirty="0">
                <a:solidFill>
                  <a:srgbClr val="F9EEE7"/>
                </a:solidFill>
                <a:latin typeface="Quattrocento" pitchFamily="34" charset="0"/>
                <a:ea typeface="Quattrocento" pitchFamily="34" charset="-122"/>
                <a:cs typeface="Quattrocento" pitchFamily="34" charset="-120"/>
              </a:rPr>
              <a:t>Transfer Speed</a:t>
            </a:r>
            <a:r>
              <a:rPr lang="en-US" sz="2000" dirty="0">
                <a:solidFill>
                  <a:srgbClr val="F9EEE7"/>
                </a:solidFill>
                <a:latin typeface="Quattrocento" pitchFamily="34" charset="0"/>
                <a:ea typeface="Quattrocento" pitchFamily="34" charset="-122"/>
                <a:cs typeface="Quattrocento" pitchFamily="34" charset="-120"/>
              </a:rPr>
              <a:t>: SATA &gt; PATA.</a:t>
            </a:r>
            <a:endParaRPr lang="en-US" sz="2000" dirty="0"/>
          </a:p>
        </p:txBody>
      </p:sp>
      <p:pic>
        <p:nvPicPr>
          <p:cNvPr id="5" name="Image 1" descr="preencoded.png"/>
          <p:cNvPicPr>
            <a:picLocks noChangeAspect="1"/>
          </p:cNvPicPr>
          <p:nvPr/>
        </p:nvPicPr>
        <p:blipFill>
          <a:blip r:embed="rId4"/>
          <a:stretch>
            <a:fillRect/>
          </a:stretch>
        </p:blipFill>
        <p:spPr>
          <a:xfrm>
            <a:off x="5638324" y="4310301"/>
            <a:ext cx="3353753" cy="3353753"/>
          </a:xfrm>
          <a:prstGeom prst="rect">
            <a:avLst/>
          </a:prstGeom>
        </p:spPr>
      </p:pic>
      <p:sp>
        <p:nvSpPr>
          <p:cNvPr id="6" name="Shape 2"/>
          <p:cNvSpPr/>
          <p:nvPr/>
        </p:nvSpPr>
        <p:spPr>
          <a:xfrm>
            <a:off x="5735836" y="4764881"/>
            <a:ext cx="547211" cy="547211"/>
          </a:xfrm>
          <a:prstGeom prst="roundRect">
            <a:avLst>
              <a:gd name="adj" fmla="val 1669348"/>
            </a:avLst>
          </a:prstGeom>
          <a:solidFill>
            <a:srgbClr val="315251"/>
          </a:solidFill>
          <a:ln/>
        </p:spPr>
      </p:sp>
      <p:sp>
        <p:nvSpPr>
          <p:cNvPr id="7" name="Text 3"/>
          <p:cNvSpPr/>
          <p:nvPr/>
        </p:nvSpPr>
        <p:spPr>
          <a:xfrm>
            <a:off x="5960983" y="4819650"/>
            <a:ext cx="96917" cy="437674"/>
          </a:xfrm>
          <a:prstGeom prst="rect">
            <a:avLst/>
          </a:prstGeom>
          <a:noFill/>
          <a:ln/>
        </p:spPr>
        <p:txBody>
          <a:bodyPr wrap="none" lIns="0" tIns="0" rIns="0" bIns="0" rtlCol="0" anchor="t"/>
          <a:lstStyle/>
          <a:p>
            <a:pPr marL="0" indent="0">
              <a:lnSpc>
                <a:spcPts val="3400"/>
              </a:lnSpc>
              <a:buNone/>
            </a:pPr>
            <a:r>
              <a:rPr lang="en-US" sz="2150" dirty="0">
                <a:solidFill>
                  <a:srgbClr val="F9EEE7"/>
                </a:solidFill>
                <a:latin typeface="Quattrocento" pitchFamily="34" charset="0"/>
                <a:ea typeface="Quattrocento" pitchFamily="34" charset="-122"/>
                <a:cs typeface="Quattrocento" pitchFamily="34" charset="-120"/>
              </a:rPr>
              <a:t>1</a:t>
            </a:r>
            <a:endParaRPr lang="en-US" sz="2150" dirty="0"/>
          </a:p>
        </p:txBody>
      </p:sp>
      <p:sp>
        <p:nvSpPr>
          <p:cNvPr id="8" name="Text 4"/>
          <p:cNvSpPr/>
          <p:nvPr/>
        </p:nvSpPr>
        <p:spPr>
          <a:xfrm>
            <a:off x="9320332" y="4493776"/>
            <a:ext cx="4507349" cy="321826"/>
          </a:xfrm>
          <a:prstGeom prst="rect">
            <a:avLst/>
          </a:prstGeom>
          <a:noFill/>
          <a:ln/>
        </p:spPr>
        <p:txBody>
          <a:bodyPr wrap="none" lIns="0" tIns="0" rIns="0" bIns="0" rtlCol="0" anchor="t"/>
          <a:lstStyle/>
          <a:p>
            <a:pPr marL="0" indent="0" algn="l">
              <a:lnSpc>
                <a:spcPts val="2500"/>
              </a:lnSpc>
              <a:buNone/>
            </a:pPr>
            <a:r>
              <a:rPr lang="en-US" sz="2000" b="1" dirty="0">
                <a:solidFill>
                  <a:srgbClr val="F9EEE7"/>
                </a:solidFill>
                <a:latin typeface="Quattrocento" pitchFamily="34" charset="0"/>
                <a:ea typeface="Quattrocento" pitchFamily="34" charset="-122"/>
                <a:cs typeface="Quattrocento" pitchFamily="34" charset="-120"/>
              </a:rPr>
              <a:t>Cable Length</a:t>
            </a:r>
            <a:r>
              <a:rPr lang="en-US" sz="2000" dirty="0">
                <a:solidFill>
                  <a:srgbClr val="F9EEE7"/>
                </a:solidFill>
                <a:latin typeface="Quattrocento" pitchFamily="34" charset="0"/>
                <a:ea typeface="Quattrocento" pitchFamily="34" charset="-122"/>
                <a:cs typeface="Quattrocento" pitchFamily="34" charset="-120"/>
              </a:rPr>
              <a:t>: SATA (1m) &gt; PATA (46cm).</a:t>
            </a:r>
            <a:endParaRPr lang="en-US" sz="2000" dirty="0"/>
          </a:p>
        </p:txBody>
      </p:sp>
      <p:pic>
        <p:nvPicPr>
          <p:cNvPr id="9" name="Image 2" descr="preencoded.png"/>
          <p:cNvPicPr>
            <a:picLocks noChangeAspect="1"/>
          </p:cNvPicPr>
          <p:nvPr/>
        </p:nvPicPr>
        <p:blipFill>
          <a:blip r:embed="rId5"/>
          <a:stretch>
            <a:fillRect/>
          </a:stretch>
        </p:blipFill>
        <p:spPr>
          <a:xfrm>
            <a:off x="5638324" y="4310301"/>
            <a:ext cx="3353753" cy="3353753"/>
          </a:xfrm>
          <a:prstGeom prst="rect">
            <a:avLst/>
          </a:prstGeom>
        </p:spPr>
      </p:pic>
      <p:sp>
        <p:nvSpPr>
          <p:cNvPr id="10" name="Shape 5"/>
          <p:cNvSpPr/>
          <p:nvPr/>
        </p:nvSpPr>
        <p:spPr>
          <a:xfrm>
            <a:off x="7540228" y="4178498"/>
            <a:ext cx="547211" cy="547211"/>
          </a:xfrm>
          <a:prstGeom prst="roundRect">
            <a:avLst>
              <a:gd name="adj" fmla="val 1669348"/>
            </a:avLst>
          </a:prstGeom>
          <a:solidFill>
            <a:srgbClr val="315251"/>
          </a:solidFill>
          <a:ln/>
        </p:spPr>
      </p:sp>
      <p:sp>
        <p:nvSpPr>
          <p:cNvPr id="11" name="Text 6"/>
          <p:cNvSpPr/>
          <p:nvPr/>
        </p:nvSpPr>
        <p:spPr>
          <a:xfrm>
            <a:off x="7740491" y="4233267"/>
            <a:ext cx="146685" cy="437674"/>
          </a:xfrm>
          <a:prstGeom prst="rect">
            <a:avLst/>
          </a:prstGeom>
          <a:noFill/>
          <a:ln/>
        </p:spPr>
        <p:txBody>
          <a:bodyPr wrap="none" lIns="0" tIns="0" rIns="0" bIns="0" rtlCol="0" anchor="t"/>
          <a:lstStyle/>
          <a:p>
            <a:pPr marL="0" indent="0">
              <a:lnSpc>
                <a:spcPts val="3400"/>
              </a:lnSpc>
              <a:buNone/>
            </a:pPr>
            <a:r>
              <a:rPr lang="en-US" sz="2150" dirty="0">
                <a:solidFill>
                  <a:srgbClr val="F9EEE7"/>
                </a:solidFill>
                <a:latin typeface="Quattrocento" pitchFamily="34" charset="0"/>
                <a:ea typeface="Quattrocento" pitchFamily="34" charset="-122"/>
                <a:cs typeface="Quattrocento" pitchFamily="34" charset="-120"/>
              </a:rPr>
              <a:t>2</a:t>
            </a:r>
            <a:endParaRPr lang="en-US" sz="2150" dirty="0"/>
          </a:p>
        </p:txBody>
      </p:sp>
      <p:sp>
        <p:nvSpPr>
          <p:cNvPr id="12" name="Text 7"/>
          <p:cNvSpPr/>
          <p:nvPr/>
        </p:nvSpPr>
        <p:spPr>
          <a:xfrm>
            <a:off x="9429869" y="5507593"/>
            <a:ext cx="4434364" cy="643652"/>
          </a:xfrm>
          <a:prstGeom prst="rect">
            <a:avLst/>
          </a:prstGeom>
          <a:noFill/>
          <a:ln/>
        </p:spPr>
        <p:txBody>
          <a:bodyPr wrap="square" lIns="0" tIns="0" rIns="0" bIns="0" rtlCol="0" anchor="t"/>
          <a:lstStyle/>
          <a:p>
            <a:pPr marL="0" indent="0" algn="l">
              <a:lnSpc>
                <a:spcPts val="2500"/>
              </a:lnSpc>
              <a:buNone/>
            </a:pPr>
            <a:r>
              <a:rPr lang="en-US" sz="2000" b="1" dirty="0">
                <a:solidFill>
                  <a:srgbClr val="F9EEE7"/>
                </a:solidFill>
                <a:latin typeface="Quattrocento" pitchFamily="34" charset="0"/>
                <a:ea typeface="Quattrocento" pitchFamily="34" charset="-122"/>
                <a:cs typeface="Quattrocento" pitchFamily="34" charset="-120"/>
              </a:rPr>
              <a:t>Performance</a:t>
            </a:r>
            <a:r>
              <a:rPr lang="en-US" sz="2000" dirty="0">
                <a:solidFill>
                  <a:srgbClr val="F9EEE7"/>
                </a:solidFill>
                <a:latin typeface="Quattrocento" pitchFamily="34" charset="0"/>
                <a:ea typeface="Quattrocento" pitchFamily="34" charset="-122"/>
                <a:cs typeface="Quattrocento" pitchFamily="34" charset="-120"/>
              </a:rPr>
              <a:t>: SATA supports hot-swapping; PATA does not.</a:t>
            </a:r>
            <a:endParaRPr lang="en-US" sz="2000" dirty="0"/>
          </a:p>
        </p:txBody>
      </p:sp>
      <p:pic>
        <p:nvPicPr>
          <p:cNvPr id="13" name="Image 3" descr="preencoded.png"/>
          <p:cNvPicPr>
            <a:picLocks noChangeAspect="1"/>
          </p:cNvPicPr>
          <p:nvPr/>
        </p:nvPicPr>
        <p:blipFill>
          <a:blip r:embed="rId6"/>
          <a:stretch>
            <a:fillRect/>
          </a:stretch>
        </p:blipFill>
        <p:spPr>
          <a:xfrm>
            <a:off x="5638324" y="4310301"/>
            <a:ext cx="3353753" cy="3353753"/>
          </a:xfrm>
          <a:prstGeom prst="rect">
            <a:avLst/>
          </a:prstGeom>
        </p:spPr>
      </p:pic>
      <p:sp>
        <p:nvSpPr>
          <p:cNvPr id="14" name="Shape 8"/>
          <p:cNvSpPr/>
          <p:nvPr/>
        </p:nvSpPr>
        <p:spPr>
          <a:xfrm>
            <a:off x="8655487" y="5713571"/>
            <a:ext cx="547211" cy="547211"/>
          </a:xfrm>
          <a:prstGeom prst="roundRect">
            <a:avLst>
              <a:gd name="adj" fmla="val 1669348"/>
            </a:avLst>
          </a:prstGeom>
          <a:solidFill>
            <a:srgbClr val="315251"/>
          </a:solidFill>
          <a:ln/>
        </p:spPr>
      </p:sp>
      <p:sp>
        <p:nvSpPr>
          <p:cNvPr id="15" name="Text 9"/>
          <p:cNvSpPr/>
          <p:nvPr/>
        </p:nvSpPr>
        <p:spPr>
          <a:xfrm>
            <a:off x="8854559" y="5768340"/>
            <a:ext cx="148947" cy="437674"/>
          </a:xfrm>
          <a:prstGeom prst="rect">
            <a:avLst/>
          </a:prstGeom>
          <a:noFill/>
          <a:ln/>
        </p:spPr>
        <p:txBody>
          <a:bodyPr wrap="none" lIns="0" tIns="0" rIns="0" bIns="0" rtlCol="0" anchor="t"/>
          <a:lstStyle/>
          <a:p>
            <a:pPr marL="0" indent="0">
              <a:lnSpc>
                <a:spcPts val="3400"/>
              </a:lnSpc>
              <a:buNone/>
            </a:pPr>
            <a:r>
              <a:rPr lang="en-US" sz="2150" dirty="0">
                <a:solidFill>
                  <a:srgbClr val="F9EEE7"/>
                </a:solidFill>
                <a:latin typeface="Quattrocento" pitchFamily="34" charset="0"/>
                <a:ea typeface="Quattrocento" pitchFamily="34" charset="-122"/>
                <a:cs typeface="Quattrocento" pitchFamily="34" charset="-120"/>
              </a:rPr>
              <a:t>3</a:t>
            </a:r>
            <a:endParaRPr lang="en-US" sz="2150" dirty="0"/>
          </a:p>
        </p:txBody>
      </p:sp>
      <p:sp>
        <p:nvSpPr>
          <p:cNvPr id="16" name="Text 10"/>
          <p:cNvSpPr/>
          <p:nvPr/>
        </p:nvSpPr>
        <p:spPr>
          <a:xfrm>
            <a:off x="9320332" y="6840022"/>
            <a:ext cx="4543901" cy="643652"/>
          </a:xfrm>
          <a:prstGeom prst="rect">
            <a:avLst/>
          </a:prstGeom>
          <a:noFill/>
          <a:ln/>
        </p:spPr>
        <p:txBody>
          <a:bodyPr wrap="square" lIns="0" tIns="0" rIns="0" bIns="0" rtlCol="0" anchor="t"/>
          <a:lstStyle/>
          <a:p>
            <a:pPr marL="0" indent="0" algn="l">
              <a:lnSpc>
                <a:spcPts val="2500"/>
              </a:lnSpc>
              <a:buNone/>
            </a:pPr>
            <a:r>
              <a:rPr lang="en-US" sz="2000" b="1" dirty="0">
                <a:solidFill>
                  <a:srgbClr val="F9EEE7"/>
                </a:solidFill>
                <a:latin typeface="Quattrocento" pitchFamily="34" charset="0"/>
                <a:ea typeface="Quattrocento" pitchFamily="34" charset="-122"/>
                <a:cs typeface="Quattrocento" pitchFamily="34" charset="-120"/>
              </a:rPr>
              <a:t>Compatibility</a:t>
            </a:r>
            <a:r>
              <a:rPr lang="en-US" sz="2000" dirty="0">
                <a:solidFill>
                  <a:srgbClr val="F9EEE7"/>
                </a:solidFill>
                <a:latin typeface="Quattrocento" pitchFamily="34" charset="0"/>
                <a:ea typeface="Quattrocento" pitchFamily="34" charset="-122"/>
                <a:cs typeface="Quattrocento" pitchFamily="34" charset="-120"/>
              </a:rPr>
              <a:t>: SATA supports forward/backward compatibility.</a:t>
            </a:r>
            <a:endParaRPr lang="en-US" sz="2000" dirty="0"/>
          </a:p>
        </p:txBody>
      </p:sp>
      <p:pic>
        <p:nvPicPr>
          <p:cNvPr id="17" name="Image 4" descr="preencoded.png"/>
          <p:cNvPicPr>
            <a:picLocks noChangeAspect="1"/>
          </p:cNvPicPr>
          <p:nvPr/>
        </p:nvPicPr>
        <p:blipFill>
          <a:blip r:embed="rId7"/>
          <a:stretch>
            <a:fillRect/>
          </a:stretch>
        </p:blipFill>
        <p:spPr>
          <a:xfrm>
            <a:off x="5638324" y="4310301"/>
            <a:ext cx="3353753" cy="3353753"/>
          </a:xfrm>
          <a:prstGeom prst="rect">
            <a:avLst/>
          </a:prstGeom>
        </p:spPr>
      </p:pic>
      <p:sp>
        <p:nvSpPr>
          <p:cNvPr id="18" name="Shape 11"/>
          <p:cNvSpPr/>
          <p:nvPr/>
        </p:nvSpPr>
        <p:spPr>
          <a:xfrm>
            <a:off x="7540228" y="7248525"/>
            <a:ext cx="547211" cy="547211"/>
          </a:xfrm>
          <a:prstGeom prst="roundRect">
            <a:avLst>
              <a:gd name="adj" fmla="val 1669348"/>
            </a:avLst>
          </a:prstGeom>
          <a:solidFill>
            <a:srgbClr val="315251"/>
          </a:solidFill>
          <a:ln/>
        </p:spPr>
      </p:sp>
      <p:sp>
        <p:nvSpPr>
          <p:cNvPr id="19" name="Text 12"/>
          <p:cNvSpPr/>
          <p:nvPr/>
        </p:nvSpPr>
        <p:spPr>
          <a:xfrm>
            <a:off x="7744301" y="7303294"/>
            <a:ext cx="139065" cy="437674"/>
          </a:xfrm>
          <a:prstGeom prst="rect">
            <a:avLst/>
          </a:prstGeom>
          <a:noFill/>
          <a:ln/>
        </p:spPr>
        <p:txBody>
          <a:bodyPr wrap="none" lIns="0" tIns="0" rIns="0" bIns="0" rtlCol="0" anchor="t"/>
          <a:lstStyle/>
          <a:p>
            <a:pPr marL="0" indent="0">
              <a:lnSpc>
                <a:spcPts val="3400"/>
              </a:lnSpc>
              <a:buNone/>
            </a:pPr>
            <a:r>
              <a:rPr lang="en-US" sz="2150" dirty="0">
                <a:solidFill>
                  <a:srgbClr val="F9EEE7"/>
                </a:solidFill>
                <a:latin typeface="Quattrocento" pitchFamily="34" charset="0"/>
                <a:ea typeface="Quattrocento" pitchFamily="34" charset="-122"/>
                <a:cs typeface="Quattrocento" pitchFamily="34" charset="-120"/>
              </a:rPr>
              <a:t>4</a:t>
            </a:r>
            <a:endParaRPr lang="en-US" sz="2150" dirty="0"/>
          </a:p>
        </p:txBody>
      </p:sp>
      <p:sp>
        <p:nvSpPr>
          <p:cNvPr id="20" name="Text 13"/>
          <p:cNvSpPr/>
          <p:nvPr/>
        </p:nvSpPr>
        <p:spPr>
          <a:xfrm>
            <a:off x="766167" y="6506885"/>
            <a:ext cx="4543901" cy="643652"/>
          </a:xfrm>
          <a:prstGeom prst="rect">
            <a:avLst/>
          </a:prstGeom>
          <a:noFill/>
          <a:ln/>
        </p:spPr>
        <p:txBody>
          <a:bodyPr wrap="square" lIns="0" tIns="0" rIns="0" bIns="0" rtlCol="0" anchor="t"/>
          <a:lstStyle/>
          <a:p>
            <a:pPr marL="0" indent="0" algn="r">
              <a:lnSpc>
                <a:spcPts val="2500"/>
              </a:lnSpc>
              <a:buNone/>
            </a:pPr>
            <a:r>
              <a:rPr lang="en-US" sz="2000" b="1" dirty="0">
                <a:solidFill>
                  <a:srgbClr val="F9EEE7"/>
                </a:solidFill>
                <a:latin typeface="Quattrocento" pitchFamily="34" charset="0"/>
                <a:ea typeface="Quattrocento" pitchFamily="34" charset="-122"/>
                <a:cs typeface="Quattrocento" pitchFamily="34" charset="-120"/>
              </a:rPr>
              <a:t>Versatility</a:t>
            </a:r>
            <a:r>
              <a:rPr lang="en-US" sz="2000" dirty="0">
                <a:solidFill>
                  <a:srgbClr val="F9EEE7"/>
                </a:solidFill>
                <a:latin typeface="Quattrocento" pitchFamily="34" charset="0"/>
                <a:ea typeface="Quattrocento" pitchFamily="34" charset="-122"/>
                <a:cs typeface="Quattrocento" pitchFamily="34" charset="-120"/>
              </a:rPr>
              <a:t>: PATA connects 2 devices per cable; SATA has 2 ports.</a:t>
            </a:r>
            <a:endParaRPr lang="en-US" sz="2000" dirty="0"/>
          </a:p>
        </p:txBody>
      </p:sp>
      <p:pic>
        <p:nvPicPr>
          <p:cNvPr id="21" name="Image 5" descr="preencoded.png"/>
          <p:cNvPicPr>
            <a:picLocks noChangeAspect="1"/>
          </p:cNvPicPr>
          <p:nvPr/>
        </p:nvPicPr>
        <p:blipFill>
          <a:blip r:embed="rId8"/>
          <a:stretch>
            <a:fillRect/>
          </a:stretch>
        </p:blipFill>
        <p:spPr>
          <a:xfrm>
            <a:off x="5638324" y="4310301"/>
            <a:ext cx="3353753" cy="3353753"/>
          </a:xfrm>
          <a:prstGeom prst="rect">
            <a:avLst/>
          </a:prstGeom>
        </p:spPr>
      </p:pic>
      <p:sp>
        <p:nvSpPr>
          <p:cNvPr id="22" name="Shape 14"/>
          <p:cNvSpPr/>
          <p:nvPr/>
        </p:nvSpPr>
        <p:spPr>
          <a:xfrm>
            <a:off x="5735836" y="6662142"/>
            <a:ext cx="547211" cy="547211"/>
          </a:xfrm>
          <a:prstGeom prst="roundRect">
            <a:avLst>
              <a:gd name="adj" fmla="val 1669348"/>
            </a:avLst>
          </a:prstGeom>
          <a:solidFill>
            <a:srgbClr val="315251"/>
          </a:solidFill>
          <a:ln/>
        </p:spPr>
      </p:sp>
      <p:sp>
        <p:nvSpPr>
          <p:cNvPr id="23" name="Text 15"/>
          <p:cNvSpPr/>
          <p:nvPr/>
        </p:nvSpPr>
        <p:spPr>
          <a:xfrm>
            <a:off x="5936694" y="6716911"/>
            <a:ext cx="145375" cy="437674"/>
          </a:xfrm>
          <a:prstGeom prst="rect">
            <a:avLst/>
          </a:prstGeom>
          <a:noFill/>
          <a:ln/>
        </p:spPr>
        <p:txBody>
          <a:bodyPr wrap="none" lIns="0" tIns="0" rIns="0" bIns="0" rtlCol="0" anchor="t"/>
          <a:lstStyle/>
          <a:p>
            <a:pPr marL="0" indent="0">
              <a:lnSpc>
                <a:spcPts val="3400"/>
              </a:lnSpc>
              <a:buNone/>
            </a:pPr>
            <a:r>
              <a:rPr lang="en-US" sz="2150" dirty="0">
                <a:solidFill>
                  <a:srgbClr val="F9EEE7"/>
                </a:solidFill>
                <a:latin typeface="Quattrocento" pitchFamily="34" charset="0"/>
                <a:ea typeface="Quattrocento" pitchFamily="34" charset="-122"/>
                <a:cs typeface="Quattrocento" pitchFamily="34" charset="-120"/>
              </a:rPr>
              <a:t>5</a:t>
            </a:r>
            <a:endParaRPr lang="en-US" sz="2150" dirty="0"/>
          </a:p>
        </p:txBody>
      </p:sp>
      <p:sp>
        <p:nvSpPr>
          <p:cNvPr id="24" name="TextBox 23">
            <a:extLst>
              <a:ext uri="{FF2B5EF4-FFF2-40B4-BE49-F238E27FC236}">
                <a16:creationId xmlns:a16="http://schemas.microsoft.com/office/drawing/2014/main" id="{0D2A5889-0F1F-2F2E-305C-D33D0847C9B5}"/>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817257"/>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Legacy</a:t>
            </a:r>
            <a:endParaRPr lang="en-US" sz="4400" dirty="0"/>
          </a:p>
        </p:txBody>
      </p:sp>
      <p:sp>
        <p:nvSpPr>
          <p:cNvPr id="4" name="Text 1"/>
          <p:cNvSpPr/>
          <p:nvPr/>
        </p:nvSpPr>
        <p:spPr>
          <a:xfrm>
            <a:off x="837724" y="3880247"/>
            <a:ext cx="7468553" cy="1532096"/>
          </a:xfrm>
          <a:prstGeom prst="rect">
            <a:avLst/>
          </a:prstGeom>
          <a:noFill/>
          <a:ln/>
        </p:spPr>
        <p:txBody>
          <a:bodyPr wrap="square" lIns="0" tIns="0" rIns="0" bIns="0" rtlCol="0" anchor="t"/>
          <a:lstStyle/>
          <a:p>
            <a:pPr marL="0" indent="0">
              <a:lnSpc>
                <a:spcPts val="3000"/>
              </a:lnSpc>
              <a:buNone/>
            </a:pPr>
            <a:r>
              <a:rPr lang="en-US" sz="1850" dirty="0">
                <a:solidFill>
                  <a:srgbClr val="F9EEE7"/>
                </a:solidFill>
                <a:latin typeface="Quattrocento" pitchFamily="34" charset="0"/>
                <a:ea typeface="Quattrocento" pitchFamily="34" charset="-122"/>
                <a:cs typeface="Quattrocento" pitchFamily="34" charset="-120"/>
              </a:rPr>
              <a:t>PATA played a crucial role in the development of computer storage technology, paving the way for faster and more versatile interfaces like SATA. While PATA is no longer widely used, its impact on the evolution of computer hardware remains significant.</a:t>
            </a:r>
            <a:endParaRPr lang="en-US" sz="1850" dirty="0"/>
          </a:p>
        </p:txBody>
      </p:sp>
      <p:sp>
        <p:nvSpPr>
          <p:cNvPr id="5" name="TextBox 4">
            <a:extLst>
              <a:ext uri="{FF2B5EF4-FFF2-40B4-BE49-F238E27FC236}">
                <a16:creationId xmlns:a16="http://schemas.microsoft.com/office/drawing/2014/main" id="{7314AAAE-9568-8896-0742-9108DAEDCC5F}"/>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37724" y="1791057"/>
            <a:ext cx="7374136"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Thank you for your attention!</a:t>
            </a:r>
            <a:endParaRPr lang="en-US" sz="4400" dirty="0"/>
          </a:p>
        </p:txBody>
      </p:sp>
      <p:sp>
        <p:nvSpPr>
          <p:cNvPr id="3" name="Text 1"/>
          <p:cNvSpPr/>
          <p:nvPr/>
        </p:nvSpPr>
        <p:spPr>
          <a:xfrm>
            <a:off x="837724" y="2973824"/>
            <a:ext cx="12954952"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4" name="Shape 2"/>
          <p:cNvSpPr/>
          <p:nvPr/>
        </p:nvSpPr>
        <p:spPr>
          <a:xfrm>
            <a:off x="837724" y="3626048"/>
            <a:ext cx="12954952" cy="2812375"/>
          </a:xfrm>
          <a:prstGeom prst="roundRect">
            <a:avLst>
              <a:gd name="adj" fmla="val 1277"/>
            </a:avLst>
          </a:prstGeom>
          <a:solidFill>
            <a:srgbClr val="441709"/>
          </a:solidFill>
          <a:ln/>
        </p:spPr>
      </p:sp>
      <p:pic>
        <p:nvPicPr>
          <p:cNvPr id="5" name="Image 0" descr="preencoded.png"/>
          <p:cNvPicPr>
            <a:picLocks noChangeAspect="1"/>
          </p:cNvPicPr>
          <p:nvPr/>
        </p:nvPicPr>
        <p:blipFill>
          <a:blip r:embed="rId3"/>
          <a:stretch>
            <a:fillRect/>
          </a:stretch>
        </p:blipFill>
        <p:spPr>
          <a:xfrm>
            <a:off x="1077039" y="3974783"/>
            <a:ext cx="299204" cy="239316"/>
          </a:xfrm>
          <a:prstGeom prst="rect">
            <a:avLst/>
          </a:prstGeom>
        </p:spPr>
      </p:pic>
      <p:sp>
        <p:nvSpPr>
          <p:cNvPr id="6" name="Text 3"/>
          <p:cNvSpPr/>
          <p:nvPr/>
        </p:nvSpPr>
        <p:spPr>
          <a:xfrm>
            <a:off x="1615559" y="3925133"/>
            <a:ext cx="11937802"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Quattrocento" pitchFamily="34" charset="0"/>
                <a:ea typeface="Quattrocento" pitchFamily="34" charset="-122"/>
                <a:cs typeface="Quattrocento" pitchFamily="34" charset="-120"/>
              </a:rPr>
              <a:t>Under the guidance of </a:t>
            </a:r>
            <a:r>
              <a:rPr lang="en-US" sz="1850" b="1" dirty="0">
                <a:solidFill>
                  <a:srgbClr val="FFFFFF"/>
                </a:solidFill>
                <a:latin typeface="Quattrocento" pitchFamily="34" charset="0"/>
                <a:ea typeface="Quattrocento" pitchFamily="34" charset="-122"/>
                <a:cs typeface="Quattrocento" pitchFamily="34" charset="-120"/>
              </a:rPr>
              <a:t>Dr. Foshati</a:t>
            </a:r>
            <a:endParaRPr lang="en-US" sz="1850" dirty="0"/>
          </a:p>
        </p:txBody>
      </p:sp>
      <p:sp>
        <p:nvSpPr>
          <p:cNvPr id="7" name="Text 4"/>
          <p:cNvSpPr/>
          <p:nvPr/>
        </p:nvSpPr>
        <p:spPr>
          <a:xfrm>
            <a:off x="1615559" y="4523542"/>
            <a:ext cx="11937802"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Quattrocento" pitchFamily="34" charset="0"/>
                <a:ea typeface="Quattrocento" pitchFamily="34" charset="-122"/>
                <a:cs typeface="Quattrocento" pitchFamily="34" charset="-120"/>
              </a:rPr>
              <a:t>Interface Circuits Design</a:t>
            </a:r>
            <a:endParaRPr lang="en-US" sz="1850" dirty="0"/>
          </a:p>
        </p:txBody>
      </p:sp>
      <p:sp>
        <p:nvSpPr>
          <p:cNvPr id="8" name="Text 5"/>
          <p:cNvSpPr/>
          <p:nvPr/>
        </p:nvSpPr>
        <p:spPr>
          <a:xfrm>
            <a:off x="1615559" y="5121950"/>
            <a:ext cx="11937802"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Quattrocento" pitchFamily="34" charset="0"/>
                <a:ea typeface="Quattrocento" pitchFamily="34" charset="-122"/>
                <a:cs typeface="Quattrocento" pitchFamily="34" charset="-120"/>
              </a:rPr>
              <a:t>Sharif University of Technology</a:t>
            </a:r>
            <a:endParaRPr lang="en-US" sz="1850" dirty="0"/>
          </a:p>
        </p:txBody>
      </p:sp>
      <p:sp>
        <p:nvSpPr>
          <p:cNvPr id="9" name="Text 6"/>
          <p:cNvSpPr/>
          <p:nvPr/>
        </p:nvSpPr>
        <p:spPr>
          <a:xfrm>
            <a:off x="1615559" y="5720358"/>
            <a:ext cx="11937802" cy="383024"/>
          </a:xfrm>
          <a:prstGeom prst="rect">
            <a:avLst/>
          </a:prstGeom>
          <a:noFill/>
          <a:ln/>
        </p:spPr>
        <p:txBody>
          <a:bodyPr wrap="none" lIns="0" tIns="0" rIns="0" bIns="0" rtlCol="0" anchor="t"/>
          <a:lstStyle/>
          <a:p>
            <a:pPr marL="0" indent="0">
              <a:lnSpc>
                <a:spcPts val="3000"/>
              </a:lnSpc>
              <a:buNone/>
            </a:pPr>
            <a:r>
              <a:rPr lang="en-US" sz="1850" dirty="0">
                <a:solidFill>
                  <a:srgbClr val="FFFFFF"/>
                </a:solidFill>
                <a:latin typeface="Quattrocento" pitchFamily="34" charset="0"/>
                <a:ea typeface="Quattrocento" pitchFamily="34" charset="-122"/>
                <a:cs typeface="Quattrocento" pitchFamily="34" charset="-120"/>
              </a:rPr>
              <a:t>Fall 2024</a:t>
            </a:r>
            <a:endParaRPr lang="en-US" sz="1850" dirty="0"/>
          </a:p>
        </p:txBody>
      </p:sp>
      <p:sp>
        <p:nvSpPr>
          <p:cNvPr id="10" name="TextBox 9">
            <a:extLst>
              <a:ext uri="{FF2B5EF4-FFF2-40B4-BE49-F238E27FC236}">
                <a16:creationId xmlns:a16="http://schemas.microsoft.com/office/drawing/2014/main" id="{9934340F-EC58-8EB2-5AFF-AAFCCED665EC}"/>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899517"/>
            <a:ext cx="3379470" cy="422315"/>
          </a:xfrm>
          <a:prstGeom prst="rect">
            <a:avLst/>
          </a:prstGeom>
          <a:noFill/>
          <a:ln/>
        </p:spPr>
        <p:txBody>
          <a:bodyPr wrap="none" lIns="0" tIns="0" rIns="0" bIns="0" rtlCol="0" anchor="t"/>
          <a:lstStyle/>
          <a:p>
            <a:pPr marL="0" indent="0">
              <a:lnSpc>
                <a:spcPts val="3300"/>
              </a:lnSpc>
              <a:buNone/>
            </a:pPr>
            <a:r>
              <a:rPr lang="en-US" sz="2650" dirty="0">
                <a:solidFill>
                  <a:srgbClr val="FFD9BE"/>
                </a:solidFill>
                <a:latin typeface="Quattrocento" pitchFamily="34" charset="0"/>
                <a:ea typeface="Quattrocento" pitchFamily="34" charset="-122"/>
                <a:cs typeface="Quattrocento" pitchFamily="34" charset="-120"/>
              </a:rPr>
              <a:t>Table of contents</a:t>
            </a:r>
            <a:endParaRPr lang="en-US" sz="2650" dirty="0"/>
          </a:p>
        </p:txBody>
      </p:sp>
      <p:sp>
        <p:nvSpPr>
          <p:cNvPr id="3" name="Text 1"/>
          <p:cNvSpPr/>
          <p:nvPr/>
        </p:nvSpPr>
        <p:spPr>
          <a:xfrm>
            <a:off x="1220629" y="1800582"/>
            <a:ext cx="3191351"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History and Evolution</a:t>
            </a:r>
            <a:endParaRPr lang="en-US" sz="1850" dirty="0"/>
          </a:p>
        </p:txBody>
      </p:sp>
      <p:sp>
        <p:nvSpPr>
          <p:cNvPr id="4" name="Text 2"/>
          <p:cNvSpPr/>
          <p:nvPr/>
        </p:nvSpPr>
        <p:spPr>
          <a:xfrm>
            <a:off x="1220629" y="2303264"/>
            <a:ext cx="1520666"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Sample Usage</a:t>
            </a:r>
            <a:endParaRPr lang="en-US" sz="1850" dirty="0"/>
          </a:p>
        </p:txBody>
      </p:sp>
      <p:sp>
        <p:nvSpPr>
          <p:cNvPr id="5" name="Text 3"/>
          <p:cNvSpPr/>
          <p:nvPr/>
        </p:nvSpPr>
        <p:spPr>
          <a:xfrm>
            <a:off x="1220629" y="2805946"/>
            <a:ext cx="3710107"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Architecture and Signaling</a:t>
            </a:r>
            <a:endParaRPr lang="en-US" sz="1850" dirty="0"/>
          </a:p>
        </p:txBody>
      </p:sp>
      <p:sp>
        <p:nvSpPr>
          <p:cNvPr id="6" name="Text 4"/>
          <p:cNvSpPr/>
          <p:nvPr/>
        </p:nvSpPr>
        <p:spPr>
          <a:xfrm>
            <a:off x="1220629" y="3308628"/>
            <a:ext cx="4591288"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Architecture and Signaling (cont'd)</a:t>
            </a:r>
            <a:endParaRPr lang="en-US" sz="1850" dirty="0"/>
          </a:p>
        </p:txBody>
      </p:sp>
      <p:sp>
        <p:nvSpPr>
          <p:cNvPr id="7" name="Text 5"/>
          <p:cNvSpPr/>
          <p:nvPr/>
        </p:nvSpPr>
        <p:spPr>
          <a:xfrm>
            <a:off x="1220629" y="3811310"/>
            <a:ext cx="4721066"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Architecture and Signalingv (cont'd)</a:t>
            </a:r>
            <a:endParaRPr lang="en-US" sz="1850" dirty="0"/>
          </a:p>
        </p:txBody>
      </p:sp>
      <p:sp>
        <p:nvSpPr>
          <p:cNvPr id="8" name="Text 6"/>
          <p:cNvSpPr/>
          <p:nvPr/>
        </p:nvSpPr>
        <p:spPr>
          <a:xfrm>
            <a:off x="1220629" y="4313992"/>
            <a:ext cx="4591288"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Architecture and Signaling (cont'd)</a:t>
            </a:r>
            <a:endParaRPr lang="en-US" sz="1850" dirty="0"/>
          </a:p>
        </p:txBody>
      </p:sp>
      <p:sp>
        <p:nvSpPr>
          <p:cNvPr id="9" name="Text 7"/>
          <p:cNvSpPr/>
          <p:nvPr/>
        </p:nvSpPr>
        <p:spPr>
          <a:xfrm>
            <a:off x="1220629" y="4816673"/>
            <a:ext cx="4591288"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Architecture and Signaling (cont'd)</a:t>
            </a:r>
            <a:endParaRPr lang="en-US" sz="1850" dirty="0"/>
          </a:p>
        </p:txBody>
      </p:sp>
      <p:sp>
        <p:nvSpPr>
          <p:cNvPr id="10" name="Text 8"/>
          <p:cNvSpPr/>
          <p:nvPr/>
        </p:nvSpPr>
        <p:spPr>
          <a:xfrm>
            <a:off x="1220629" y="5319355"/>
            <a:ext cx="3564136"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 Dual-Drive Configurations</a:t>
            </a:r>
            <a:endParaRPr lang="en-US" sz="1850" dirty="0"/>
          </a:p>
        </p:txBody>
      </p:sp>
      <p:sp>
        <p:nvSpPr>
          <p:cNvPr id="11" name="Text 9"/>
          <p:cNvSpPr/>
          <p:nvPr/>
        </p:nvSpPr>
        <p:spPr>
          <a:xfrm>
            <a:off x="1220629" y="5822037"/>
            <a:ext cx="1498878"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 vs SATA</a:t>
            </a:r>
            <a:endParaRPr lang="en-US" sz="1850" dirty="0"/>
          </a:p>
        </p:txBody>
      </p:sp>
      <p:sp>
        <p:nvSpPr>
          <p:cNvPr id="12" name="Text 10"/>
          <p:cNvSpPr/>
          <p:nvPr/>
        </p:nvSpPr>
        <p:spPr>
          <a:xfrm>
            <a:off x="1220629" y="6324719"/>
            <a:ext cx="1516618"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PATA's Legacy</a:t>
            </a:r>
            <a:endParaRPr lang="en-US" sz="1850" dirty="0"/>
          </a:p>
        </p:txBody>
      </p:sp>
      <p:sp>
        <p:nvSpPr>
          <p:cNvPr id="13" name="Text 11"/>
          <p:cNvSpPr/>
          <p:nvPr/>
        </p:nvSpPr>
        <p:spPr>
          <a:xfrm>
            <a:off x="1220629" y="6827401"/>
            <a:ext cx="3228618" cy="383024"/>
          </a:xfrm>
          <a:prstGeom prst="rect">
            <a:avLst/>
          </a:prstGeom>
          <a:noFill/>
          <a:ln/>
        </p:spPr>
        <p:txBody>
          <a:bodyPr wrap="none" lIns="0" tIns="0" rIns="0" bIns="0" rtlCol="0" anchor="t"/>
          <a:lstStyle/>
          <a:p>
            <a:pPr marL="0" indent="0" algn="l">
              <a:lnSpc>
                <a:spcPts val="3000"/>
              </a:lnSpc>
              <a:buNone/>
            </a:pPr>
            <a:r>
              <a:rPr lang="en-US" sz="1850" b="1" dirty="0">
                <a:solidFill>
                  <a:srgbClr val="EF9C82"/>
                </a:solidFill>
                <a:latin typeface="Quattrocento Bold" pitchFamily="34" charset="0"/>
                <a:ea typeface="Quattrocento Bold" pitchFamily="34" charset="-122"/>
                <a:cs typeface="Quattrocento Bold" pitchFamily="34" charset="-120"/>
              </a:rPr>
              <a:t>Thank you for your attention!</a:t>
            </a:r>
            <a:endParaRPr lang="en-US" sz="1850" dirty="0"/>
          </a:p>
        </p:txBody>
      </p:sp>
      <p:sp>
        <p:nvSpPr>
          <p:cNvPr id="15" name="TextBox 14">
            <a:extLst>
              <a:ext uri="{FF2B5EF4-FFF2-40B4-BE49-F238E27FC236}">
                <a16:creationId xmlns:a16="http://schemas.microsoft.com/office/drawing/2014/main" id="{5C57B7B4-B8DA-CA14-959D-F85AA335F910}"/>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37724" y="803910"/>
            <a:ext cx="7277219"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History and Evolution</a:t>
            </a:r>
            <a:endParaRPr lang="en-US" sz="4400" dirty="0"/>
          </a:p>
        </p:txBody>
      </p:sp>
      <p:pic>
        <p:nvPicPr>
          <p:cNvPr id="3" name="Image 0" descr="preencoded.png"/>
          <p:cNvPicPr>
            <a:picLocks noChangeAspect="1"/>
          </p:cNvPicPr>
          <p:nvPr/>
        </p:nvPicPr>
        <p:blipFill>
          <a:blip r:embed="rId3"/>
          <a:stretch>
            <a:fillRect/>
          </a:stretch>
        </p:blipFill>
        <p:spPr>
          <a:xfrm>
            <a:off x="837724" y="2136100"/>
            <a:ext cx="6045518" cy="2504837"/>
          </a:xfrm>
          <a:prstGeom prst="rect">
            <a:avLst/>
          </a:prstGeom>
        </p:spPr>
      </p:pic>
      <p:pic>
        <p:nvPicPr>
          <p:cNvPr id="4" name="Image 1" descr="preencoded.png"/>
          <p:cNvPicPr>
            <a:picLocks noChangeAspect="1"/>
          </p:cNvPicPr>
          <p:nvPr/>
        </p:nvPicPr>
        <p:blipFill>
          <a:blip r:embed="rId4"/>
          <a:stretch>
            <a:fillRect/>
          </a:stretch>
        </p:blipFill>
        <p:spPr>
          <a:xfrm>
            <a:off x="7479268" y="2136100"/>
            <a:ext cx="4480917" cy="2520434"/>
          </a:xfrm>
          <a:prstGeom prst="rect">
            <a:avLst/>
          </a:prstGeom>
        </p:spPr>
      </p:pic>
      <p:sp>
        <p:nvSpPr>
          <p:cNvPr id="5" name="Text 1"/>
          <p:cNvSpPr/>
          <p:nvPr/>
        </p:nvSpPr>
        <p:spPr>
          <a:xfrm>
            <a:off x="837724" y="543425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Early Days</a:t>
            </a:r>
            <a:endParaRPr lang="en-US" sz="2200" dirty="0"/>
          </a:p>
        </p:txBody>
      </p:sp>
      <p:sp>
        <p:nvSpPr>
          <p:cNvPr id="6" name="Text 2"/>
          <p:cNvSpPr/>
          <p:nvPr/>
        </p:nvSpPr>
        <p:spPr>
          <a:xfrm>
            <a:off x="837724" y="6025515"/>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Invented by Western Digital in 1986, originally called Integrated Drive Electronics (IDE).</a:t>
            </a:r>
            <a:endParaRPr lang="en-US" sz="1850" dirty="0"/>
          </a:p>
        </p:txBody>
      </p:sp>
      <p:sp>
        <p:nvSpPr>
          <p:cNvPr id="7" name="Text 3"/>
          <p:cNvSpPr/>
          <p:nvPr/>
        </p:nvSpPr>
        <p:spPr>
          <a:xfrm>
            <a:off x="837724" y="6875264"/>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Speed up to 16 MB/s</a:t>
            </a:r>
            <a:endParaRPr lang="en-US" sz="1850" dirty="0"/>
          </a:p>
        </p:txBody>
      </p:sp>
      <p:sp>
        <p:nvSpPr>
          <p:cNvPr id="8" name="Text 4"/>
          <p:cNvSpPr/>
          <p:nvPr/>
        </p:nvSpPr>
        <p:spPr>
          <a:xfrm>
            <a:off x="7614761" y="5434251"/>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FD9BE"/>
                </a:solidFill>
                <a:latin typeface="Quattrocento" pitchFamily="34" charset="0"/>
                <a:ea typeface="Quattrocento" pitchFamily="34" charset="-122"/>
                <a:cs typeface="Quattrocento" pitchFamily="34" charset="-120"/>
              </a:rPr>
              <a:t>Evolution</a:t>
            </a:r>
            <a:endParaRPr lang="en-US" sz="2200" dirty="0"/>
          </a:p>
        </p:txBody>
      </p:sp>
      <p:sp>
        <p:nvSpPr>
          <p:cNvPr id="9" name="Text 5"/>
          <p:cNvSpPr/>
          <p:nvPr/>
        </p:nvSpPr>
        <p:spPr>
          <a:xfrm>
            <a:off x="7614761" y="602551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ATA 1,2,4,6 and 7</a:t>
            </a:r>
            <a:endParaRPr lang="en-US" sz="1850" dirty="0"/>
          </a:p>
        </p:txBody>
      </p:sp>
      <p:sp>
        <p:nvSpPr>
          <p:cNvPr id="10" name="Text 6"/>
          <p:cNvSpPr/>
          <p:nvPr/>
        </p:nvSpPr>
        <p:spPr>
          <a:xfrm>
            <a:off x="7614761" y="6492240"/>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Speed up to 133 MB/s</a:t>
            </a:r>
            <a:endParaRPr lang="en-US" sz="1850" dirty="0"/>
          </a:p>
        </p:txBody>
      </p:sp>
      <p:sp>
        <p:nvSpPr>
          <p:cNvPr id="11" name="Text 7"/>
          <p:cNvSpPr/>
          <p:nvPr/>
        </p:nvSpPr>
        <p:spPr>
          <a:xfrm>
            <a:off x="7614761" y="6958965"/>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Support for CD-ROMs and other devices</a:t>
            </a:r>
            <a:endParaRPr lang="en-US" sz="1850" dirty="0"/>
          </a:p>
        </p:txBody>
      </p:sp>
      <p:sp>
        <p:nvSpPr>
          <p:cNvPr id="13" name="TextBox 12">
            <a:extLst>
              <a:ext uri="{FF2B5EF4-FFF2-40B4-BE49-F238E27FC236}">
                <a16:creationId xmlns:a16="http://schemas.microsoft.com/office/drawing/2014/main" id="{150C8FE6-EB02-9BFC-96AD-4EFB44E8E844}"/>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764143"/>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Sample Usage</a:t>
            </a:r>
            <a:endParaRPr lang="en-US" sz="4400" dirty="0"/>
          </a:p>
        </p:txBody>
      </p:sp>
      <p:pic>
        <p:nvPicPr>
          <p:cNvPr id="3" name="Image 0" descr="preencoded.png"/>
          <p:cNvPicPr>
            <a:picLocks noChangeAspect="1"/>
          </p:cNvPicPr>
          <p:nvPr/>
        </p:nvPicPr>
        <p:blipFill>
          <a:blip r:embed="rId3"/>
          <a:stretch>
            <a:fillRect/>
          </a:stretch>
        </p:blipFill>
        <p:spPr>
          <a:xfrm>
            <a:off x="837724" y="2096333"/>
            <a:ext cx="2123837" cy="5099804"/>
          </a:xfrm>
          <a:prstGeom prst="rect">
            <a:avLst/>
          </a:prstGeom>
        </p:spPr>
      </p:pic>
      <p:pic>
        <p:nvPicPr>
          <p:cNvPr id="4" name="Image 1" descr="preencoded.png"/>
          <p:cNvPicPr>
            <a:picLocks noChangeAspect="1"/>
          </p:cNvPicPr>
          <p:nvPr/>
        </p:nvPicPr>
        <p:blipFill>
          <a:blip r:embed="rId4"/>
          <a:stretch>
            <a:fillRect/>
          </a:stretch>
        </p:blipFill>
        <p:spPr>
          <a:xfrm>
            <a:off x="3553063" y="2096333"/>
            <a:ext cx="4215527" cy="3229689"/>
          </a:xfrm>
          <a:prstGeom prst="rect">
            <a:avLst/>
          </a:prstGeom>
        </p:spPr>
      </p:pic>
      <p:sp>
        <p:nvSpPr>
          <p:cNvPr id="5" name="Text 1"/>
          <p:cNvSpPr/>
          <p:nvPr/>
        </p:nvSpPr>
        <p:spPr>
          <a:xfrm>
            <a:off x="3553063" y="5595223"/>
            <a:ext cx="4215527"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6" name="Image 2" descr="preencoded.png"/>
          <p:cNvPicPr>
            <a:picLocks noChangeAspect="1"/>
          </p:cNvPicPr>
          <p:nvPr/>
        </p:nvPicPr>
        <p:blipFill>
          <a:blip r:embed="rId5"/>
          <a:stretch>
            <a:fillRect/>
          </a:stretch>
        </p:blipFill>
        <p:spPr>
          <a:xfrm>
            <a:off x="8360093" y="2096333"/>
            <a:ext cx="5447586" cy="3603546"/>
          </a:xfrm>
          <a:prstGeom prst="rect">
            <a:avLst/>
          </a:prstGeom>
        </p:spPr>
      </p:pic>
      <p:sp>
        <p:nvSpPr>
          <p:cNvPr id="7" name="Text 2"/>
          <p:cNvSpPr/>
          <p:nvPr/>
        </p:nvSpPr>
        <p:spPr>
          <a:xfrm>
            <a:off x="8360093" y="5969079"/>
            <a:ext cx="5447586"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8" name="TextBox 7">
            <a:extLst>
              <a:ext uri="{FF2B5EF4-FFF2-40B4-BE49-F238E27FC236}">
                <a16:creationId xmlns:a16="http://schemas.microsoft.com/office/drawing/2014/main" id="{600922EF-B6AF-BB5E-8002-83E11DD9B5BE}"/>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853321"/>
            <a:ext cx="8479631"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Architecture and Signaling</a:t>
            </a:r>
            <a:endParaRPr lang="en-US" sz="4400" dirty="0"/>
          </a:p>
        </p:txBody>
      </p:sp>
      <p:pic>
        <p:nvPicPr>
          <p:cNvPr id="3" name="Image 0" descr="preencoded.png"/>
          <p:cNvPicPr>
            <a:picLocks noChangeAspect="1"/>
          </p:cNvPicPr>
          <p:nvPr/>
        </p:nvPicPr>
        <p:blipFill>
          <a:blip r:embed="rId3"/>
          <a:stretch>
            <a:fillRect/>
          </a:stretch>
        </p:blipFill>
        <p:spPr>
          <a:xfrm>
            <a:off x="3007638" y="2036088"/>
            <a:ext cx="2137529" cy="1740218"/>
          </a:xfrm>
          <a:prstGeom prst="rect">
            <a:avLst/>
          </a:prstGeom>
        </p:spPr>
      </p:pic>
      <p:sp>
        <p:nvSpPr>
          <p:cNvPr id="4" name="Text 1"/>
          <p:cNvSpPr/>
          <p:nvPr/>
        </p:nvSpPr>
        <p:spPr>
          <a:xfrm>
            <a:off x="4023360" y="2891909"/>
            <a:ext cx="105966" cy="478631"/>
          </a:xfrm>
          <a:prstGeom prst="rect">
            <a:avLst/>
          </a:prstGeom>
          <a:noFill/>
          <a:ln/>
        </p:spPr>
        <p:txBody>
          <a:bodyPr wrap="none" lIns="0" tIns="0" rIns="0" bIns="0" rtlCol="0" anchor="t"/>
          <a:lstStyle/>
          <a:p>
            <a:pPr marL="0" indent="0" algn="ctr">
              <a:lnSpc>
                <a:spcPts val="3750"/>
              </a:lnSpc>
              <a:buNone/>
            </a:pPr>
            <a:r>
              <a:rPr lang="en-US" sz="2350" dirty="0">
                <a:solidFill>
                  <a:srgbClr val="F9EEE7"/>
                </a:solidFill>
                <a:latin typeface="Quattrocento" pitchFamily="34" charset="0"/>
                <a:ea typeface="Quattrocento" pitchFamily="34" charset="-122"/>
                <a:cs typeface="Quattrocento" pitchFamily="34" charset="-120"/>
              </a:rPr>
              <a:t>1</a:t>
            </a:r>
            <a:endParaRPr lang="en-US" sz="2350" dirty="0"/>
          </a:p>
        </p:txBody>
      </p:sp>
      <p:sp>
        <p:nvSpPr>
          <p:cNvPr id="5" name="Text 2"/>
          <p:cNvSpPr/>
          <p:nvPr/>
        </p:nvSpPr>
        <p:spPr>
          <a:xfrm>
            <a:off x="5384482" y="2466856"/>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Transaction Layer</a:t>
            </a:r>
            <a:endParaRPr lang="en-US" sz="2200" dirty="0"/>
          </a:p>
        </p:txBody>
      </p:sp>
      <p:sp>
        <p:nvSpPr>
          <p:cNvPr id="6" name="Text 3"/>
          <p:cNvSpPr/>
          <p:nvPr/>
        </p:nvSpPr>
        <p:spPr>
          <a:xfrm>
            <a:off x="5384482" y="2962394"/>
            <a:ext cx="7599521" cy="383024"/>
          </a:xfrm>
          <a:prstGeom prst="rect">
            <a:avLst/>
          </a:prstGeom>
          <a:noFill/>
          <a:ln/>
        </p:spPr>
        <p:txBody>
          <a:bodyPr wrap="non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Manages command execution, data transfers, and device coordination.</a:t>
            </a:r>
            <a:endParaRPr lang="en-US" sz="1850" dirty="0"/>
          </a:p>
        </p:txBody>
      </p:sp>
      <p:sp>
        <p:nvSpPr>
          <p:cNvPr id="7" name="Shape 4"/>
          <p:cNvSpPr/>
          <p:nvPr/>
        </p:nvSpPr>
        <p:spPr>
          <a:xfrm>
            <a:off x="5204936" y="3790950"/>
            <a:ext cx="8527971" cy="15240"/>
          </a:xfrm>
          <a:prstGeom prst="roundRect">
            <a:avLst>
              <a:gd name="adj" fmla="val 235611"/>
            </a:avLst>
          </a:prstGeom>
          <a:solidFill>
            <a:srgbClr val="4A6B6A"/>
          </a:solidFill>
          <a:ln/>
        </p:spPr>
      </p:sp>
      <p:pic>
        <p:nvPicPr>
          <p:cNvPr id="8" name="Image 1" descr="preencoded.png"/>
          <p:cNvPicPr>
            <a:picLocks noChangeAspect="1"/>
          </p:cNvPicPr>
          <p:nvPr/>
        </p:nvPicPr>
        <p:blipFill>
          <a:blip r:embed="rId4"/>
          <a:stretch>
            <a:fillRect/>
          </a:stretch>
        </p:blipFill>
        <p:spPr>
          <a:xfrm>
            <a:off x="1938814" y="3836075"/>
            <a:ext cx="4275058" cy="1740218"/>
          </a:xfrm>
          <a:prstGeom prst="rect">
            <a:avLst/>
          </a:prstGeom>
        </p:spPr>
      </p:pic>
      <p:sp>
        <p:nvSpPr>
          <p:cNvPr id="9" name="Text 5"/>
          <p:cNvSpPr/>
          <p:nvPr/>
        </p:nvSpPr>
        <p:spPr>
          <a:xfrm>
            <a:off x="3996095" y="4466868"/>
            <a:ext cx="160377" cy="478631"/>
          </a:xfrm>
          <a:prstGeom prst="rect">
            <a:avLst/>
          </a:prstGeom>
          <a:noFill/>
          <a:ln/>
        </p:spPr>
        <p:txBody>
          <a:bodyPr wrap="none" lIns="0" tIns="0" rIns="0" bIns="0" rtlCol="0" anchor="t"/>
          <a:lstStyle/>
          <a:p>
            <a:pPr marL="0" indent="0" algn="ctr">
              <a:lnSpc>
                <a:spcPts val="3750"/>
              </a:lnSpc>
              <a:buNone/>
            </a:pPr>
            <a:r>
              <a:rPr lang="en-US" sz="2350" dirty="0">
                <a:solidFill>
                  <a:srgbClr val="F9EEE7"/>
                </a:solidFill>
                <a:latin typeface="Quattrocento" pitchFamily="34" charset="0"/>
                <a:ea typeface="Quattrocento" pitchFamily="34" charset="-122"/>
                <a:cs typeface="Quattrocento" pitchFamily="34" charset="-120"/>
              </a:rPr>
              <a:t>2</a:t>
            </a:r>
            <a:endParaRPr lang="en-US" sz="2350" dirty="0"/>
          </a:p>
        </p:txBody>
      </p:sp>
      <p:sp>
        <p:nvSpPr>
          <p:cNvPr id="10" name="Text 6"/>
          <p:cNvSpPr/>
          <p:nvPr/>
        </p:nvSpPr>
        <p:spPr>
          <a:xfrm>
            <a:off x="6453187" y="407539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Data Link Layer</a:t>
            </a:r>
            <a:endParaRPr lang="en-US" sz="2200" dirty="0"/>
          </a:p>
        </p:txBody>
      </p:sp>
      <p:sp>
        <p:nvSpPr>
          <p:cNvPr id="11" name="Text 7"/>
          <p:cNvSpPr/>
          <p:nvPr/>
        </p:nvSpPr>
        <p:spPr>
          <a:xfrm>
            <a:off x="6453187" y="4570928"/>
            <a:ext cx="7100173"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Manages data framing, error detection, and flow control between host and device.</a:t>
            </a:r>
            <a:endParaRPr lang="en-US" sz="1850" dirty="0"/>
          </a:p>
        </p:txBody>
      </p:sp>
      <p:sp>
        <p:nvSpPr>
          <p:cNvPr id="12" name="Shape 8"/>
          <p:cNvSpPr/>
          <p:nvPr/>
        </p:nvSpPr>
        <p:spPr>
          <a:xfrm>
            <a:off x="6273641" y="5590937"/>
            <a:ext cx="7459266" cy="15240"/>
          </a:xfrm>
          <a:prstGeom prst="roundRect">
            <a:avLst>
              <a:gd name="adj" fmla="val 235611"/>
            </a:avLst>
          </a:prstGeom>
          <a:solidFill>
            <a:srgbClr val="4A6B6A"/>
          </a:solidFill>
          <a:ln/>
        </p:spPr>
      </p:sp>
      <p:pic>
        <p:nvPicPr>
          <p:cNvPr id="13" name="Image 2" descr="preencoded.png"/>
          <p:cNvPicPr>
            <a:picLocks noChangeAspect="1"/>
          </p:cNvPicPr>
          <p:nvPr/>
        </p:nvPicPr>
        <p:blipFill>
          <a:blip r:embed="rId5"/>
          <a:stretch>
            <a:fillRect/>
          </a:stretch>
        </p:blipFill>
        <p:spPr>
          <a:xfrm>
            <a:off x="870109" y="5636062"/>
            <a:ext cx="6412587" cy="1740218"/>
          </a:xfrm>
          <a:prstGeom prst="rect">
            <a:avLst/>
          </a:prstGeom>
        </p:spPr>
      </p:pic>
      <p:sp>
        <p:nvSpPr>
          <p:cNvPr id="14" name="Text 9"/>
          <p:cNvSpPr/>
          <p:nvPr/>
        </p:nvSpPr>
        <p:spPr>
          <a:xfrm>
            <a:off x="3995023" y="6266855"/>
            <a:ext cx="162758" cy="478631"/>
          </a:xfrm>
          <a:prstGeom prst="rect">
            <a:avLst/>
          </a:prstGeom>
          <a:noFill/>
          <a:ln/>
        </p:spPr>
        <p:txBody>
          <a:bodyPr wrap="none" lIns="0" tIns="0" rIns="0" bIns="0" rtlCol="0" anchor="t"/>
          <a:lstStyle/>
          <a:p>
            <a:pPr marL="0" indent="0" algn="ctr">
              <a:lnSpc>
                <a:spcPts val="3750"/>
              </a:lnSpc>
              <a:buNone/>
            </a:pPr>
            <a:r>
              <a:rPr lang="en-US" sz="2350" dirty="0">
                <a:solidFill>
                  <a:srgbClr val="F9EEE7"/>
                </a:solidFill>
                <a:latin typeface="Quattrocento" pitchFamily="34" charset="0"/>
                <a:ea typeface="Quattrocento" pitchFamily="34" charset="-122"/>
                <a:cs typeface="Quattrocento" pitchFamily="34" charset="-120"/>
              </a:rPr>
              <a:t>3</a:t>
            </a:r>
            <a:endParaRPr lang="en-US" sz="2350" dirty="0"/>
          </a:p>
        </p:txBody>
      </p:sp>
      <p:sp>
        <p:nvSpPr>
          <p:cNvPr id="15" name="Text 10"/>
          <p:cNvSpPr/>
          <p:nvPr/>
        </p:nvSpPr>
        <p:spPr>
          <a:xfrm>
            <a:off x="7522012" y="5875377"/>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F9EEE7"/>
                </a:solidFill>
                <a:latin typeface="Quattrocento" pitchFamily="34" charset="0"/>
                <a:ea typeface="Quattrocento" pitchFamily="34" charset="-122"/>
                <a:cs typeface="Quattrocento" pitchFamily="34" charset="-120"/>
              </a:rPr>
              <a:t>Physical Layer</a:t>
            </a:r>
            <a:endParaRPr lang="en-US" sz="2200" dirty="0"/>
          </a:p>
        </p:txBody>
      </p:sp>
      <p:sp>
        <p:nvSpPr>
          <p:cNvPr id="16" name="Text 11"/>
          <p:cNvSpPr/>
          <p:nvPr/>
        </p:nvSpPr>
        <p:spPr>
          <a:xfrm>
            <a:off x="7522012" y="6370915"/>
            <a:ext cx="6031349" cy="766048"/>
          </a:xfrm>
          <a:prstGeom prst="rect">
            <a:avLst/>
          </a:prstGeom>
          <a:noFill/>
          <a:ln/>
        </p:spPr>
        <p:txBody>
          <a:bodyPr wrap="square" lIns="0" tIns="0" rIns="0" bIns="0" rtlCol="0" anchor="t"/>
          <a:lstStyle/>
          <a:p>
            <a:pPr marL="0" indent="0" algn="l">
              <a:lnSpc>
                <a:spcPts val="3000"/>
              </a:lnSpc>
              <a:buNone/>
            </a:pPr>
            <a:r>
              <a:rPr lang="en-US" sz="1850" dirty="0">
                <a:solidFill>
                  <a:srgbClr val="F9EEE7"/>
                </a:solidFill>
                <a:latin typeface="Quattrocento" pitchFamily="34" charset="0"/>
                <a:ea typeface="Quattrocento" pitchFamily="34" charset="-122"/>
                <a:cs typeface="Quattrocento" pitchFamily="34" charset="-120"/>
              </a:rPr>
              <a:t>Defines electrical and mechanical characteristics, including signaling, cabling, connectors, and timing.</a:t>
            </a:r>
            <a:endParaRPr lang="en-US" sz="1850" dirty="0"/>
          </a:p>
        </p:txBody>
      </p:sp>
      <p:sp>
        <p:nvSpPr>
          <p:cNvPr id="17" name="TextBox 16">
            <a:extLst>
              <a:ext uri="{FF2B5EF4-FFF2-40B4-BE49-F238E27FC236}">
                <a16:creationId xmlns:a16="http://schemas.microsoft.com/office/drawing/2014/main" id="{32A92B5A-DB1D-81E7-09AF-D18CC9281235}"/>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2366" y="655082"/>
            <a:ext cx="10405705" cy="699492"/>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Architecture and Signaling (cont'd)</a:t>
            </a:r>
            <a:endParaRPr lang="en-US" sz="4400" dirty="0"/>
          </a:p>
        </p:txBody>
      </p:sp>
      <p:sp>
        <p:nvSpPr>
          <p:cNvPr id="3" name="Text 1"/>
          <p:cNvSpPr/>
          <p:nvPr/>
        </p:nvSpPr>
        <p:spPr>
          <a:xfrm>
            <a:off x="832366" y="1711285"/>
            <a:ext cx="3357682" cy="419695"/>
          </a:xfrm>
          <a:prstGeom prst="rect">
            <a:avLst/>
          </a:prstGeom>
          <a:noFill/>
          <a:ln/>
        </p:spPr>
        <p:txBody>
          <a:bodyPr wrap="none" lIns="0" tIns="0" rIns="0" bIns="0" rtlCol="0" anchor="t"/>
          <a:lstStyle/>
          <a:p>
            <a:pPr marL="0" indent="0">
              <a:lnSpc>
                <a:spcPts val="3300"/>
              </a:lnSpc>
              <a:buNone/>
            </a:pPr>
            <a:r>
              <a:rPr lang="en-US" sz="2600" b="1" dirty="0">
                <a:solidFill>
                  <a:srgbClr val="FFD9BE"/>
                </a:solidFill>
                <a:latin typeface="Quattrocento" pitchFamily="34" charset="0"/>
                <a:ea typeface="Quattrocento" pitchFamily="34" charset="-122"/>
                <a:cs typeface="Quattrocento" pitchFamily="34" charset="-120"/>
              </a:rPr>
              <a:t>Physical Layer</a:t>
            </a:r>
            <a:endParaRPr lang="en-US" sz="2600" dirty="0"/>
          </a:p>
        </p:txBody>
      </p:sp>
      <p:sp>
        <p:nvSpPr>
          <p:cNvPr id="4" name="Shape 2"/>
          <p:cNvSpPr/>
          <p:nvPr/>
        </p:nvSpPr>
        <p:spPr>
          <a:xfrm>
            <a:off x="832366" y="2487692"/>
            <a:ext cx="6364010" cy="2656403"/>
          </a:xfrm>
          <a:prstGeom prst="roundRect">
            <a:avLst>
              <a:gd name="adj" fmla="val 1343"/>
            </a:avLst>
          </a:prstGeom>
          <a:solidFill>
            <a:srgbClr val="315251"/>
          </a:solidFill>
          <a:ln/>
        </p:spPr>
      </p:sp>
      <p:sp>
        <p:nvSpPr>
          <p:cNvPr id="5" name="Text 3"/>
          <p:cNvSpPr/>
          <p:nvPr/>
        </p:nvSpPr>
        <p:spPr>
          <a:xfrm>
            <a:off x="1070134" y="2725460"/>
            <a:ext cx="2798088" cy="349687"/>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Signaling</a:t>
            </a:r>
            <a:endParaRPr lang="en-US" sz="2200" dirty="0"/>
          </a:p>
        </p:txBody>
      </p:sp>
      <p:sp>
        <p:nvSpPr>
          <p:cNvPr id="6" name="Text 4"/>
          <p:cNvSpPr/>
          <p:nvPr/>
        </p:nvSpPr>
        <p:spPr>
          <a:xfrm>
            <a:off x="1070134" y="3217783"/>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b="1" dirty="0">
                <a:solidFill>
                  <a:srgbClr val="F9EEE7"/>
                </a:solidFill>
                <a:latin typeface="Quattrocento" pitchFamily="34" charset="0"/>
                <a:ea typeface="Quattrocento" pitchFamily="34" charset="-122"/>
                <a:cs typeface="Quattrocento" pitchFamily="34" charset="-120"/>
              </a:rPr>
              <a:t>Single-ended signaling</a:t>
            </a:r>
            <a:r>
              <a:rPr lang="en-US" sz="1850" dirty="0">
                <a:solidFill>
                  <a:srgbClr val="F9EEE7"/>
                </a:solidFill>
                <a:latin typeface="Quattrocento" pitchFamily="34" charset="0"/>
                <a:ea typeface="Quattrocento" pitchFamily="34" charset="-122"/>
                <a:cs typeface="Quattrocento" pitchFamily="34" charset="-120"/>
              </a:rPr>
              <a:t> (not differential).</a:t>
            </a:r>
            <a:endParaRPr lang="en-US" sz="1850" dirty="0"/>
          </a:p>
        </p:txBody>
      </p:sp>
      <p:sp>
        <p:nvSpPr>
          <p:cNvPr id="7" name="Text 5"/>
          <p:cNvSpPr/>
          <p:nvPr/>
        </p:nvSpPr>
        <p:spPr>
          <a:xfrm>
            <a:off x="1070134" y="3681532"/>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dirty="0">
                <a:solidFill>
                  <a:srgbClr val="F9EEE7"/>
                </a:solidFill>
                <a:latin typeface="Quattrocento" pitchFamily="34" charset="0"/>
                <a:ea typeface="Quattrocento" pitchFamily="34" charset="-122"/>
                <a:cs typeface="Quattrocento" pitchFamily="34" charset="-120"/>
              </a:rPr>
              <a:t>Voltage levels: </a:t>
            </a:r>
            <a:r>
              <a:rPr lang="en-US" sz="1850" b="1" dirty="0">
                <a:solidFill>
                  <a:srgbClr val="F9EEE7"/>
                </a:solidFill>
                <a:latin typeface="Quattrocento" pitchFamily="34" charset="0"/>
                <a:ea typeface="Quattrocento" pitchFamily="34" charset="-122"/>
                <a:cs typeface="Quattrocento" pitchFamily="34" charset="-120"/>
              </a:rPr>
              <a:t>5V (older)</a:t>
            </a:r>
            <a:r>
              <a:rPr lang="en-US" sz="1850" dirty="0">
                <a:solidFill>
                  <a:srgbClr val="F9EEE7"/>
                </a:solidFill>
                <a:latin typeface="Quattrocento" pitchFamily="34" charset="0"/>
                <a:ea typeface="Quattrocento" pitchFamily="34" charset="-122"/>
                <a:cs typeface="Quattrocento" pitchFamily="34" charset="-120"/>
              </a:rPr>
              <a:t> or </a:t>
            </a:r>
            <a:r>
              <a:rPr lang="en-US" sz="1850" b="1" dirty="0">
                <a:solidFill>
                  <a:srgbClr val="F9EEE7"/>
                </a:solidFill>
                <a:latin typeface="Quattrocento" pitchFamily="34" charset="0"/>
                <a:ea typeface="Quattrocento" pitchFamily="34" charset="-122"/>
                <a:cs typeface="Quattrocento" pitchFamily="34" charset="-120"/>
              </a:rPr>
              <a:t>3.3V (newer)</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8" name="Text 6"/>
          <p:cNvSpPr/>
          <p:nvPr/>
        </p:nvSpPr>
        <p:spPr>
          <a:xfrm>
            <a:off x="1070134" y="4145280"/>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dirty="0">
                <a:solidFill>
                  <a:srgbClr val="F9EEE7"/>
                </a:solidFill>
                <a:latin typeface="Quattrocento" pitchFamily="34" charset="0"/>
                <a:ea typeface="Quattrocento" pitchFamily="34" charset="-122"/>
                <a:cs typeface="Quattrocento" pitchFamily="34" charset="-120"/>
              </a:rPr>
              <a:t>Susceptible to noise and crosstalk.</a:t>
            </a:r>
            <a:endParaRPr lang="en-US" sz="1850" dirty="0"/>
          </a:p>
        </p:txBody>
      </p:sp>
      <p:sp>
        <p:nvSpPr>
          <p:cNvPr id="9" name="Shape 7"/>
          <p:cNvSpPr/>
          <p:nvPr/>
        </p:nvSpPr>
        <p:spPr>
          <a:xfrm>
            <a:off x="7434143" y="2487692"/>
            <a:ext cx="6364010" cy="2656403"/>
          </a:xfrm>
          <a:prstGeom prst="roundRect">
            <a:avLst>
              <a:gd name="adj" fmla="val 1343"/>
            </a:avLst>
          </a:prstGeom>
          <a:solidFill>
            <a:srgbClr val="315251"/>
          </a:solidFill>
          <a:ln/>
        </p:spPr>
      </p:sp>
      <p:sp>
        <p:nvSpPr>
          <p:cNvPr id="10" name="Text 8"/>
          <p:cNvSpPr/>
          <p:nvPr/>
        </p:nvSpPr>
        <p:spPr>
          <a:xfrm>
            <a:off x="7671911" y="2725460"/>
            <a:ext cx="2798088" cy="349687"/>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Cabling</a:t>
            </a:r>
            <a:endParaRPr lang="en-US" sz="2200" dirty="0"/>
          </a:p>
        </p:txBody>
      </p:sp>
      <p:sp>
        <p:nvSpPr>
          <p:cNvPr id="11" name="Text 9"/>
          <p:cNvSpPr/>
          <p:nvPr/>
        </p:nvSpPr>
        <p:spPr>
          <a:xfrm>
            <a:off x="7671911" y="3217783"/>
            <a:ext cx="5888474" cy="761048"/>
          </a:xfrm>
          <a:prstGeom prst="rect">
            <a:avLst/>
          </a:prstGeom>
          <a:noFill/>
          <a:ln/>
        </p:spPr>
        <p:txBody>
          <a:bodyPr wrap="square" lIns="0" tIns="0" rIns="0" bIns="0" rtlCol="0" anchor="t"/>
          <a:lstStyle/>
          <a:p>
            <a:pPr marL="342900" indent="-342900">
              <a:lnSpc>
                <a:spcPts val="2950"/>
              </a:lnSpc>
              <a:buSzPct val="100000"/>
              <a:buChar char="•"/>
            </a:pPr>
            <a:r>
              <a:rPr lang="en-US" sz="1850" b="1" dirty="0">
                <a:solidFill>
                  <a:srgbClr val="F9EEE7"/>
                </a:solidFill>
                <a:latin typeface="Quattrocento" pitchFamily="34" charset="0"/>
                <a:ea typeface="Quattrocento" pitchFamily="34" charset="-122"/>
                <a:cs typeface="Quattrocento" pitchFamily="34" charset="-120"/>
              </a:rPr>
              <a:t>40-pin ribbon cable</a:t>
            </a:r>
            <a:r>
              <a:rPr lang="en-US" sz="1850" dirty="0">
                <a:solidFill>
                  <a:srgbClr val="F9EEE7"/>
                </a:solidFill>
                <a:latin typeface="Quattrocento" pitchFamily="34" charset="0"/>
                <a:ea typeface="Quattrocento" pitchFamily="34" charset="-122"/>
                <a:cs typeface="Quattrocento" pitchFamily="34" charset="-120"/>
              </a:rPr>
              <a:t>: 16 data lines + control/ground.</a:t>
            </a:r>
            <a:endParaRPr lang="en-US" sz="1850" dirty="0"/>
          </a:p>
        </p:txBody>
      </p:sp>
      <p:sp>
        <p:nvSpPr>
          <p:cNvPr id="12" name="Text 10"/>
          <p:cNvSpPr/>
          <p:nvPr/>
        </p:nvSpPr>
        <p:spPr>
          <a:xfrm>
            <a:off x="7671911" y="4062055"/>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b="1" dirty="0">
                <a:solidFill>
                  <a:srgbClr val="F9EEE7"/>
                </a:solidFill>
                <a:latin typeface="Quattrocento" pitchFamily="34" charset="0"/>
                <a:ea typeface="Quattrocento" pitchFamily="34" charset="-122"/>
                <a:cs typeface="Quattrocento" pitchFamily="34" charset="-120"/>
              </a:rPr>
              <a:t>80-conductor cable</a:t>
            </a:r>
            <a:r>
              <a:rPr lang="en-US" sz="1850" dirty="0">
                <a:solidFill>
                  <a:srgbClr val="F9EEE7"/>
                </a:solidFill>
                <a:latin typeface="Quattrocento" pitchFamily="34" charset="0"/>
                <a:ea typeface="Quattrocento" pitchFamily="34" charset="-122"/>
                <a:cs typeface="Quattrocento" pitchFamily="34" charset="-120"/>
              </a:rPr>
              <a:t>: Reduced crosstalk (ATA/66+).</a:t>
            </a:r>
            <a:endParaRPr lang="en-US" sz="1850" dirty="0"/>
          </a:p>
        </p:txBody>
      </p:sp>
      <p:sp>
        <p:nvSpPr>
          <p:cNvPr id="13" name="Text 11"/>
          <p:cNvSpPr/>
          <p:nvPr/>
        </p:nvSpPr>
        <p:spPr>
          <a:xfrm>
            <a:off x="7671911" y="4525804"/>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dirty="0">
                <a:solidFill>
                  <a:srgbClr val="F9EEE7"/>
                </a:solidFill>
                <a:latin typeface="Quattrocento" pitchFamily="34" charset="0"/>
                <a:ea typeface="Quattrocento" pitchFamily="34" charset="-122"/>
                <a:cs typeface="Quattrocento" pitchFamily="34" charset="-120"/>
              </a:rPr>
              <a:t>Max length: </a:t>
            </a:r>
            <a:r>
              <a:rPr lang="en-US" sz="1850" b="1" dirty="0">
                <a:solidFill>
                  <a:srgbClr val="F9EEE7"/>
                </a:solidFill>
                <a:latin typeface="Quattrocento" pitchFamily="34" charset="0"/>
                <a:ea typeface="Quattrocento" pitchFamily="34" charset="-122"/>
                <a:cs typeface="Quattrocento" pitchFamily="34" charset="-120"/>
              </a:rPr>
              <a:t>18 inches (45 cm)</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14" name="Shape 12"/>
          <p:cNvSpPr/>
          <p:nvPr/>
        </p:nvSpPr>
        <p:spPr>
          <a:xfrm>
            <a:off x="832366" y="5381863"/>
            <a:ext cx="6364010" cy="2192655"/>
          </a:xfrm>
          <a:prstGeom prst="roundRect">
            <a:avLst>
              <a:gd name="adj" fmla="val 1627"/>
            </a:avLst>
          </a:prstGeom>
          <a:solidFill>
            <a:srgbClr val="315251"/>
          </a:solidFill>
          <a:ln/>
        </p:spPr>
      </p:sp>
      <p:sp>
        <p:nvSpPr>
          <p:cNvPr id="15" name="Text 13"/>
          <p:cNvSpPr/>
          <p:nvPr/>
        </p:nvSpPr>
        <p:spPr>
          <a:xfrm>
            <a:off x="1070134" y="5619631"/>
            <a:ext cx="2798088" cy="349687"/>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Connectors</a:t>
            </a:r>
            <a:endParaRPr lang="en-US" sz="2200" dirty="0"/>
          </a:p>
        </p:txBody>
      </p:sp>
      <p:sp>
        <p:nvSpPr>
          <p:cNvPr id="16" name="Text 14"/>
          <p:cNvSpPr/>
          <p:nvPr/>
        </p:nvSpPr>
        <p:spPr>
          <a:xfrm>
            <a:off x="1070134" y="6111954"/>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b="1" dirty="0">
                <a:solidFill>
                  <a:srgbClr val="F9EEE7"/>
                </a:solidFill>
                <a:latin typeface="Quattrocento" pitchFamily="34" charset="0"/>
                <a:ea typeface="Quattrocento" pitchFamily="34" charset="-122"/>
                <a:cs typeface="Quattrocento" pitchFamily="34" charset="-120"/>
              </a:rPr>
              <a:t>40-pin IDC connector</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17" name="Text 15"/>
          <p:cNvSpPr/>
          <p:nvPr/>
        </p:nvSpPr>
        <p:spPr>
          <a:xfrm>
            <a:off x="1070134" y="6575703"/>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dirty="0">
                <a:solidFill>
                  <a:srgbClr val="F9EEE7"/>
                </a:solidFill>
                <a:latin typeface="Quattrocento" pitchFamily="34" charset="0"/>
                <a:ea typeface="Quattrocento" pitchFamily="34" charset="-122"/>
                <a:cs typeface="Quattrocento" pitchFamily="34" charset="-120"/>
              </a:rPr>
              <a:t>Master/Slave configuration via jumpers.</a:t>
            </a:r>
            <a:endParaRPr lang="en-US" sz="1850" dirty="0"/>
          </a:p>
        </p:txBody>
      </p:sp>
      <p:sp>
        <p:nvSpPr>
          <p:cNvPr id="18" name="Shape 16"/>
          <p:cNvSpPr/>
          <p:nvPr/>
        </p:nvSpPr>
        <p:spPr>
          <a:xfrm>
            <a:off x="7434143" y="5381863"/>
            <a:ext cx="6364010" cy="2192655"/>
          </a:xfrm>
          <a:prstGeom prst="roundRect">
            <a:avLst>
              <a:gd name="adj" fmla="val 1627"/>
            </a:avLst>
          </a:prstGeom>
          <a:solidFill>
            <a:srgbClr val="315251"/>
          </a:solidFill>
          <a:ln/>
        </p:spPr>
      </p:sp>
      <p:sp>
        <p:nvSpPr>
          <p:cNvPr id="19" name="Text 17"/>
          <p:cNvSpPr/>
          <p:nvPr/>
        </p:nvSpPr>
        <p:spPr>
          <a:xfrm>
            <a:off x="7671911" y="5619631"/>
            <a:ext cx="2798088" cy="349687"/>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Timing</a:t>
            </a:r>
            <a:endParaRPr lang="en-US" sz="2200" dirty="0"/>
          </a:p>
        </p:txBody>
      </p:sp>
      <p:sp>
        <p:nvSpPr>
          <p:cNvPr id="20" name="Text 18"/>
          <p:cNvSpPr/>
          <p:nvPr/>
        </p:nvSpPr>
        <p:spPr>
          <a:xfrm>
            <a:off x="7671911" y="6111954"/>
            <a:ext cx="5888474" cy="761048"/>
          </a:xfrm>
          <a:prstGeom prst="rect">
            <a:avLst/>
          </a:prstGeom>
          <a:noFill/>
          <a:ln/>
        </p:spPr>
        <p:txBody>
          <a:bodyPr wrap="square" lIns="0" tIns="0" rIns="0" bIns="0" rtlCol="0" anchor="t"/>
          <a:lstStyle/>
          <a:p>
            <a:pPr marL="342900" indent="-342900">
              <a:lnSpc>
                <a:spcPts val="2950"/>
              </a:lnSpc>
              <a:buSzPct val="100000"/>
              <a:buChar char="•"/>
            </a:pPr>
            <a:r>
              <a:rPr lang="en-US" sz="1850" dirty="0">
                <a:solidFill>
                  <a:srgbClr val="F9EEE7"/>
                </a:solidFill>
                <a:latin typeface="Quattrocento" pitchFamily="34" charset="0"/>
                <a:ea typeface="Quattrocento" pitchFamily="34" charset="-122"/>
                <a:cs typeface="Quattrocento" pitchFamily="34" charset="-120"/>
              </a:rPr>
              <a:t>Synchronized using strobe signals (</a:t>
            </a:r>
            <a:r>
              <a:rPr lang="en-US" sz="1850" b="1" dirty="0">
                <a:solidFill>
                  <a:srgbClr val="F9EEE7"/>
                </a:solidFill>
                <a:latin typeface="Quattrocento" pitchFamily="34" charset="0"/>
                <a:ea typeface="Quattrocento" pitchFamily="34" charset="-122"/>
                <a:cs typeface="Quattrocento" pitchFamily="34" charset="-120"/>
              </a:rPr>
              <a:t>DIOR#</a:t>
            </a:r>
            <a:r>
              <a:rPr lang="en-US" sz="1850" dirty="0">
                <a:solidFill>
                  <a:srgbClr val="F9EEE7"/>
                </a:solidFill>
                <a:latin typeface="Quattrocento" pitchFamily="34" charset="0"/>
                <a:ea typeface="Quattrocento" pitchFamily="34" charset="-122"/>
                <a:cs typeface="Quattrocento" pitchFamily="34" charset="-120"/>
              </a:rPr>
              <a:t>, </a:t>
            </a:r>
            <a:r>
              <a:rPr lang="en-US" sz="1850" b="1" dirty="0">
                <a:solidFill>
                  <a:srgbClr val="F9EEE7"/>
                </a:solidFill>
                <a:latin typeface="Quattrocento" pitchFamily="34" charset="0"/>
                <a:ea typeface="Quattrocento" pitchFamily="34" charset="-122"/>
                <a:cs typeface="Quattrocento" pitchFamily="34" charset="-120"/>
              </a:rPr>
              <a:t>DIOW#</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21" name="Text 19"/>
          <p:cNvSpPr/>
          <p:nvPr/>
        </p:nvSpPr>
        <p:spPr>
          <a:xfrm>
            <a:off x="7671911" y="6956227"/>
            <a:ext cx="5888474" cy="380524"/>
          </a:xfrm>
          <a:prstGeom prst="rect">
            <a:avLst/>
          </a:prstGeom>
          <a:noFill/>
          <a:ln/>
        </p:spPr>
        <p:txBody>
          <a:bodyPr wrap="none" lIns="0" tIns="0" rIns="0" bIns="0" rtlCol="0" anchor="t"/>
          <a:lstStyle/>
          <a:p>
            <a:pPr marL="342900" indent="-342900">
              <a:lnSpc>
                <a:spcPts val="2950"/>
              </a:lnSpc>
              <a:buSzPct val="100000"/>
              <a:buChar char="•"/>
            </a:pPr>
            <a:r>
              <a:rPr lang="en-US" sz="1850" dirty="0">
                <a:solidFill>
                  <a:srgbClr val="F9EEE7"/>
                </a:solidFill>
                <a:latin typeface="Quattrocento" pitchFamily="34" charset="0"/>
                <a:ea typeface="Quattrocento" pitchFamily="34" charset="-122"/>
                <a:cs typeface="Quattrocento" pitchFamily="34" charset="-120"/>
              </a:rPr>
              <a:t>Data rates: </a:t>
            </a:r>
            <a:r>
              <a:rPr lang="en-US" sz="1850" b="1" dirty="0">
                <a:solidFill>
                  <a:srgbClr val="F9EEE7"/>
                </a:solidFill>
                <a:latin typeface="Quattrocento" pitchFamily="34" charset="0"/>
                <a:ea typeface="Quattrocento" pitchFamily="34" charset="-122"/>
                <a:cs typeface="Quattrocento" pitchFamily="34" charset="-120"/>
              </a:rPr>
              <a:t>16.6 MB/s (ATA-1)</a:t>
            </a:r>
            <a:r>
              <a:rPr lang="en-US" sz="1850" dirty="0">
                <a:solidFill>
                  <a:srgbClr val="F9EEE7"/>
                </a:solidFill>
                <a:latin typeface="Quattrocento" pitchFamily="34" charset="0"/>
                <a:ea typeface="Quattrocento" pitchFamily="34" charset="-122"/>
                <a:cs typeface="Quattrocento" pitchFamily="34" charset="-120"/>
              </a:rPr>
              <a:t> to </a:t>
            </a:r>
            <a:r>
              <a:rPr lang="en-US" sz="1850" b="1" dirty="0">
                <a:solidFill>
                  <a:srgbClr val="F9EEE7"/>
                </a:solidFill>
                <a:latin typeface="Quattrocento" pitchFamily="34" charset="0"/>
                <a:ea typeface="Quattrocento" pitchFamily="34" charset="-122"/>
                <a:cs typeface="Quattrocento" pitchFamily="34" charset="-120"/>
              </a:rPr>
              <a:t>133 MB/s (ATA-7)</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22" name="TextBox 21">
            <a:extLst>
              <a:ext uri="{FF2B5EF4-FFF2-40B4-BE49-F238E27FC236}">
                <a16:creationId xmlns:a16="http://schemas.microsoft.com/office/drawing/2014/main" id="{722C2EA7-107D-0391-BFC9-568E30BD382B}"/>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949047"/>
            <a:ext cx="10746343"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Architecture and Signalingv (cont'd)</a:t>
            </a:r>
            <a:endParaRPr lang="en-US" sz="4400" dirty="0"/>
          </a:p>
        </p:txBody>
      </p:sp>
      <p:sp>
        <p:nvSpPr>
          <p:cNvPr id="3" name="Text 1"/>
          <p:cNvSpPr/>
          <p:nvPr/>
        </p:nvSpPr>
        <p:spPr>
          <a:xfrm>
            <a:off x="837724" y="2012037"/>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FD9BE"/>
                </a:solidFill>
                <a:latin typeface="Quattrocento" pitchFamily="34" charset="0"/>
                <a:ea typeface="Quattrocento" pitchFamily="34" charset="-122"/>
                <a:cs typeface="Quattrocento" pitchFamily="34" charset="-120"/>
              </a:rPr>
              <a:t>Physical Layer</a:t>
            </a:r>
            <a:endParaRPr lang="en-US" sz="2650" dirty="0"/>
          </a:p>
        </p:txBody>
      </p:sp>
      <p:sp>
        <p:nvSpPr>
          <p:cNvPr id="4" name="Text 2"/>
          <p:cNvSpPr/>
          <p:nvPr/>
        </p:nvSpPr>
        <p:spPr>
          <a:xfrm>
            <a:off x="837724" y="2793325"/>
            <a:ext cx="12954952" cy="383024"/>
          </a:xfrm>
          <a:prstGeom prst="rect">
            <a:avLst/>
          </a:prstGeom>
          <a:noFill/>
          <a:ln/>
        </p:spPr>
        <p:txBody>
          <a:bodyPr wrap="none" lIns="0" tIns="0" rIns="0" bIns="0" rtlCol="0" anchor="t"/>
          <a:lstStyle/>
          <a:p>
            <a:pPr marL="0" indent="0">
              <a:lnSpc>
                <a:spcPts val="3000"/>
              </a:lnSpc>
              <a:buNone/>
            </a:pPr>
            <a:endParaRPr lang="en-US" sz="1850" dirty="0"/>
          </a:p>
        </p:txBody>
      </p:sp>
      <p:pic>
        <p:nvPicPr>
          <p:cNvPr id="5" name="Image 0" descr="preencoded.png"/>
          <p:cNvPicPr>
            <a:picLocks noChangeAspect="1"/>
          </p:cNvPicPr>
          <p:nvPr/>
        </p:nvPicPr>
        <p:blipFill>
          <a:blip r:embed="rId3"/>
          <a:stretch>
            <a:fillRect/>
          </a:stretch>
        </p:blipFill>
        <p:spPr>
          <a:xfrm>
            <a:off x="2521268" y="3445550"/>
            <a:ext cx="9587746" cy="3835003"/>
          </a:xfrm>
          <a:prstGeom prst="rect">
            <a:avLst/>
          </a:prstGeom>
        </p:spPr>
      </p:pic>
      <p:sp>
        <p:nvSpPr>
          <p:cNvPr id="6" name="TextBox 5">
            <a:extLst>
              <a:ext uri="{FF2B5EF4-FFF2-40B4-BE49-F238E27FC236}">
                <a16:creationId xmlns:a16="http://schemas.microsoft.com/office/drawing/2014/main" id="{D50E92E9-4D02-D657-6ED8-279B514556EF}"/>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1290876"/>
            <a:ext cx="10472142"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Architecture and Signaling (cont'd)</a:t>
            </a:r>
            <a:endParaRPr lang="en-US" sz="4400" dirty="0"/>
          </a:p>
        </p:txBody>
      </p:sp>
      <p:sp>
        <p:nvSpPr>
          <p:cNvPr id="3" name="Text 1"/>
          <p:cNvSpPr/>
          <p:nvPr/>
        </p:nvSpPr>
        <p:spPr>
          <a:xfrm>
            <a:off x="837724" y="2353866"/>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FD9BE"/>
                </a:solidFill>
                <a:latin typeface="Quattrocento" pitchFamily="34" charset="0"/>
                <a:ea typeface="Quattrocento" pitchFamily="34" charset="-122"/>
                <a:cs typeface="Quattrocento" pitchFamily="34" charset="-120"/>
              </a:rPr>
              <a:t>Data Link Layer</a:t>
            </a:r>
            <a:endParaRPr lang="en-US" sz="2650" dirty="0"/>
          </a:p>
        </p:txBody>
      </p:sp>
      <p:sp>
        <p:nvSpPr>
          <p:cNvPr id="4" name="Shape 2"/>
          <p:cNvSpPr/>
          <p:nvPr/>
        </p:nvSpPr>
        <p:spPr>
          <a:xfrm>
            <a:off x="837724" y="3135154"/>
            <a:ext cx="6357818" cy="1823918"/>
          </a:xfrm>
          <a:prstGeom prst="roundRect">
            <a:avLst>
              <a:gd name="adj" fmla="val 1969"/>
            </a:avLst>
          </a:prstGeom>
          <a:solidFill>
            <a:srgbClr val="315251"/>
          </a:solidFill>
          <a:ln/>
        </p:spPr>
      </p:sp>
      <p:sp>
        <p:nvSpPr>
          <p:cNvPr id="5" name="Text 3"/>
          <p:cNvSpPr/>
          <p:nvPr/>
        </p:nvSpPr>
        <p:spPr>
          <a:xfrm>
            <a:off x="1077039" y="3374469"/>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Data Framing</a:t>
            </a:r>
            <a:endParaRPr lang="en-US" sz="2200" dirty="0"/>
          </a:p>
        </p:txBody>
      </p:sp>
      <p:sp>
        <p:nvSpPr>
          <p:cNvPr id="6" name="Text 4"/>
          <p:cNvSpPr/>
          <p:nvPr/>
        </p:nvSpPr>
        <p:spPr>
          <a:xfrm>
            <a:off x="1077039" y="3870008"/>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16-bit</a:t>
            </a:r>
            <a:r>
              <a:rPr lang="en-US" sz="1850" dirty="0">
                <a:solidFill>
                  <a:srgbClr val="F9EEE7"/>
                </a:solidFill>
                <a:latin typeface="Quattrocento" pitchFamily="34" charset="0"/>
                <a:ea typeface="Quattrocento" pitchFamily="34" charset="-122"/>
                <a:cs typeface="Quattrocento" pitchFamily="34" charset="-120"/>
              </a:rPr>
              <a:t> parallel transfers.</a:t>
            </a:r>
            <a:endParaRPr lang="en-US" sz="1850" dirty="0"/>
          </a:p>
        </p:txBody>
      </p:sp>
      <p:sp>
        <p:nvSpPr>
          <p:cNvPr id="7" name="Text 5"/>
          <p:cNvSpPr/>
          <p:nvPr/>
        </p:nvSpPr>
        <p:spPr>
          <a:xfrm>
            <a:off x="1077039" y="4336733"/>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Block transfers (512-byte sectors).</a:t>
            </a:r>
            <a:endParaRPr lang="en-US" sz="1850" dirty="0"/>
          </a:p>
        </p:txBody>
      </p:sp>
      <p:sp>
        <p:nvSpPr>
          <p:cNvPr id="8" name="Shape 6"/>
          <p:cNvSpPr/>
          <p:nvPr/>
        </p:nvSpPr>
        <p:spPr>
          <a:xfrm>
            <a:off x="7434858" y="3135154"/>
            <a:ext cx="6357818" cy="1823918"/>
          </a:xfrm>
          <a:prstGeom prst="roundRect">
            <a:avLst>
              <a:gd name="adj" fmla="val 1969"/>
            </a:avLst>
          </a:prstGeom>
          <a:solidFill>
            <a:srgbClr val="315251"/>
          </a:solidFill>
          <a:ln/>
        </p:spPr>
      </p:sp>
      <p:sp>
        <p:nvSpPr>
          <p:cNvPr id="9" name="Text 7"/>
          <p:cNvSpPr/>
          <p:nvPr/>
        </p:nvSpPr>
        <p:spPr>
          <a:xfrm>
            <a:off x="7674173" y="3374469"/>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Error Detection</a:t>
            </a:r>
            <a:endParaRPr lang="en-US" sz="2200" dirty="0"/>
          </a:p>
        </p:txBody>
      </p:sp>
      <p:sp>
        <p:nvSpPr>
          <p:cNvPr id="10" name="Text 8"/>
          <p:cNvSpPr/>
          <p:nvPr/>
        </p:nvSpPr>
        <p:spPr>
          <a:xfrm>
            <a:off x="7674173" y="3870008"/>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CRC</a:t>
            </a:r>
            <a:r>
              <a:rPr lang="en-US" sz="1850" dirty="0">
                <a:solidFill>
                  <a:srgbClr val="F9EEE7"/>
                </a:solidFill>
                <a:latin typeface="Quattrocento" pitchFamily="34" charset="0"/>
                <a:ea typeface="Quattrocento" pitchFamily="34" charset="-122"/>
                <a:cs typeface="Quattrocento" pitchFamily="34" charset="-120"/>
              </a:rPr>
              <a:t> for data integrity.</a:t>
            </a:r>
            <a:endParaRPr lang="en-US" sz="1850" dirty="0"/>
          </a:p>
        </p:txBody>
      </p:sp>
      <p:sp>
        <p:nvSpPr>
          <p:cNvPr id="11" name="Text 9"/>
          <p:cNvSpPr/>
          <p:nvPr/>
        </p:nvSpPr>
        <p:spPr>
          <a:xfrm>
            <a:off x="7674173" y="4336733"/>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Optional parity checking.</a:t>
            </a:r>
            <a:endParaRPr lang="en-US" sz="1850" dirty="0"/>
          </a:p>
        </p:txBody>
      </p:sp>
      <p:sp>
        <p:nvSpPr>
          <p:cNvPr id="12" name="Shape 10"/>
          <p:cNvSpPr/>
          <p:nvPr/>
        </p:nvSpPr>
        <p:spPr>
          <a:xfrm>
            <a:off x="837724" y="5198388"/>
            <a:ext cx="6357818" cy="1740218"/>
          </a:xfrm>
          <a:prstGeom prst="roundRect">
            <a:avLst>
              <a:gd name="adj" fmla="val 2063"/>
            </a:avLst>
          </a:prstGeom>
          <a:solidFill>
            <a:srgbClr val="315251"/>
          </a:solidFill>
          <a:ln/>
        </p:spPr>
      </p:sp>
      <p:sp>
        <p:nvSpPr>
          <p:cNvPr id="13" name="Text 11"/>
          <p:cNvSpPr/>
          <p:nvPr/>
        </p:nvSpPr>
        <p:spPr>
          <a:xfrm>
            <a:off x="1077039" y="5437703"/>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Flow Control</a:t>
            </a:r>
            <a:endParaRPr lang="en-US" sz="2200" dirty="0"/>
          </a:p>
        </p:txBody>
      </p:sp>
      <p:sp>
        <p:nvSpPr>
          <p:cNvPr id="14" name="Text 12"/>
          <p:cNvSpPr/>
          <p:nvPr/>
        </p:nvSpPr>
        <p:spPr>
          <a:xfrm>
            <a:off x="1077039" y="5933242"/>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IORDY</a:t>
            </a:r>
            <a:r>
              <a:rPr lang="en-US" sz="1850" dirty="0">
                <a:solidFill>
                  <a:srgbClr val="F9EEE7"/>
                </a:solidFill>
                <a:latin typeface="Quattrocento" pitchFamily="34" charset="0"/>
                <a:ea typeface="Quattrocento" pitchFamily="34" charset="-122"/>
                <a:cs typeface="Quattrocento" pitchFamily="34" charset="-120"/>
              </a:rPr>
              <a:t> signal for pausing host.</a:t>
            </a:r>
            <a:endParaRPr lang="en-US" sz="1850" dirty="0"/>
          </a:p>
        </p:txBody>
      </p:sp>
      <p:sp>
        <p:nvSpPr>
          <p:cNvPr id="15" name="Shape 13"/>
          <p:cNvSpPr/>
          <p:nvPr/>
        </p:nvSpPr>
        <p:spPr>
          <a:xfrm>
            <a:off x="7434858" y="5198388"/>
            <a:ext cx="6357818" cy="1740218"/>
          </a:xfrm>
          <a:prstGeom prst="roundRect">
            <a:avLst>
              <a:gd name="adj" fmla="val 2063"/>
            </a:avLst>
          </a:prstGeom>
          <a:solidFill>
            <a:srgbClr val="315251"/>
          </a:solidFill>
          <a:ln/>
        </p:spPr>
      </p:sp>
      <p:sp>
        <p:nvSpPr>
          <p:cNvPr id="16" name="Text 14"/>
          <p:cNvSpPr/>
          <p:nvPr/>
        </p:nvSpPr>
        <p:spPr>
          <a:xfrm>
            <a:off x="7674173" y="5437703"/>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Protocol Commands</a:t>
            </a:r>
            <a:endParaRPr lang="en-US" sz="2200" dirty="0"/>
          </a:p>
        </p:txBody>
      </p:sp>
      <p:sp>
        <p:nvSpPr>
          <p:cNvPr id="17" name="Text 15"/>
          <p:cNvSpPr/>
          <p:nvPr/>
        </p:nvSpPr>
        <p:spPr>
          <a:xfrm>
            <a:off x="7674173" y="5933242"/>
            <a:ext cx="5879187"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Basic commands:</a:t>
            </a:r>
            <a:r>
              <a:rPr lang="en-US" sz="1850" b="1" dirty="0">
                <a:solidFill>
                  <a:srgbClr val="F9EEE7"/>
                </a:solidFill>
                <a:latin typeface="Quattrocento" pitchFamily="34" charset="0"/>
                <a:ea typeface="Quattrocento" pitchFamily="34" charset="-122"/>
                <a:cs typeface="Quattrocento" pitchFamily="34" charset="-120"/>
              </a:rPr>
              <a:t> Identify Device, Read/Write Sector</a:t>
            </a:r>
            <a:endParaRPr lang="en-US" sz="1850" dirty="0"/>
          </a:p>
        </p:txBody>
      </p:sp>
      <p:sp>
        <p:nvSpPr>
          <p:cNvPr id="18" name="TextBox 17">
            <a:extLst>
              <a:ext uri="{FF2B5EF4-FFF2-40B4-BE49-F238E27FC236}">
                <a16:creationId xmlns:a16="http://schemas.microsoft.com/office/drawing/2014/main" id="{27DDB3ED-A9DC-14F7-7BD1-4F9432288D2C}"/>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1249085"/>
            <a:ext cx="10472142"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PATA's Architecture and Signaling (cont'd)</a:t>
            </a:r>
            <a:endParaRPr lang="en-US" sz="4400" dirty="0"/>
          </a:p>
        </p:txBody>
      </p:sp>
      <p:sp>
        <p:nvSpPr>
          <p:cNvPr id="3" name="Text 1"/>
          <p:cNvSpPr/>
          <p:nvPr/>
        </p:nvSpPr>
        <p:spPr>
          <a:xfrm>
            <a:off x="837724" y="2312075"/>
            <a:ext cx="3379470" cy="422315"/>
          </a:xfrm>
          <a:prstGeom prst="rect">
            <a:avLst/>
          </a:prstGeom>
          <a:noFill/>
          <a:ln/>
        </p:spPr>
        <p:txBody>
          <a:bodyPr wrap="none" lIns="0" tIns="0" rIns="0" bIns="0" rtlCol="0" anchor="t"/>
          <a:lstStyle/>
          <a:p>
            <a:pPr marL="0" indent="0">
              <a:lnSpc>
                <a:spcPts val="3300"/>
              </a:lnSpc>
              <a:buNone/>
            </a:pPr>
            <a:r>
              <a:rPr lang="en-US" sz="2650" b="1" dirty="0">
                <a:solidFill>
                  <a:srgbClr val="FFD9BE"/>
                </a:solidFill>
                <a:latin typeface="Quattrocento" pitchFamily="34" charset="0"/>
                <a:ea typeface="Quattrocento" pitchFamily="34" charset="-122"/>
                <a:cs typeface="Quattrocento" pitchFamily="34" charset="-120"/>
              </a:rPr>
              <a:t>Transaction Layer</a:t>
            </a:r>
            <a:endParaRPr lang="en-US" sz="2650" dirty="0"/>
          </a:p>
        </p:txBody>
      </p:sp>
      <p:sp>
        <p:nvSpPr>
          <p:cNvPr id="4" name="Shape 2"/>
          <p:cNvSpPr/>
          <p:nvPr/>
        </p:nvSpPr>
        <p:spPr>
          <a:xfrm>
            <a:off x="837724" y="3093363"/>
            <a:ext cx="6357818" cy="2290643"/>
          </a:xfrm>
          <a:prstGeom prst="roundRect">
            <a:avLst>
              <a:gd name="adj" fmla="val 1568"/>
            </a:avLst>
          </a:prstGeom>
          <a:solidFill>
            <a:srgbClr val="315251"/>
          </a:solidFill>
          <a:ln/>
        </p:spPr>
      </p:sp>
      <p:sp>
        <p:nvSpPr>
          <p:cNvPr id="5" name="Text 3"/>
          <p:cNvSpPr/>
          <p:nvPr/>
        </p:nvSpPr>
        <p:spPr>
          <a:xfrm>
            <a:off x="1077039" y="3332678"/>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Command Execution</a:t>
            </a:r>
            <a:endParaRPr lang="en-US" sz="2200" dirty="0"/>
          </a:p>
        </p:txBody>
      </p:sp>
      <p:sp>
        <p:nvSpPr>
          <p:cNvPr id="6" name="Text 4"/>
          <p:cNvSpPr/>
          <p:nvPr/>
        </p:nvSpPr>
        <p:spPr>
          <a:xfrm>
            <a:off x="1077039" y="3828217"/>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ATA commands via </a:t>
            </a:r>
            <a:r>
              <a:rPr lang="en-US" sz="1850" b="1" dirty="0">
                <a:solidFill>
                  <a:srgbClr val="F9EEE7"/>
                </a:solidFill>
                <a:latin typeface="Quattrocento" pitchFamily="34" charset="0"/>
                <a:ea typeface="Quattrocento" pitchFamily="34" charset="-122"/>
                <a:cs typeface="Quattrocento" pitchFamily="34" charset="-120"/>
              </a:rPr>
              <a:t>Task File Registers</a:t>
            </a:r>
            <a:r>
              <a:rPr lang="en-US" sz="1850" dirty="0">
                <a:solidFill>
                  <a:srgbClr val="F9EEE7"/>
                </a:solidFill>
                <a:latin typeface="Quattrocento" pitchFamily="34" charset="0"/>
                <a:ea typeface="Quattrocento" pitchFamily="34" charset="-122"/>
                <a:cs typeface="Quattrocento" pitchFamily="34" charset="-120"/>
              </a:rPr>
              <a:t>.</a:t>
            </a:r>
            <a:endParaRPr lang="en-US" sz="1850" dirty="0"/>
          </a:p>
        </p:txBody>
      </p:sp>
      <p:sp>
        <p:nvSpPr>
          <p:cNvPr id="7" name="Text 5"/>
          <p:cNvSpPr/>
          <p:nvPr/>
        </p:nvSpPr>
        <p:spPr>
          <a:xfrm>
            <a:off x="1077039" y="4294942"/>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Parameters: Sector count, LBA (3), operation type.</a:t>
            </a:r>
            <a:endParaRPr lang="en-US" sz="1850" dirty="0"/>
          </a:p>
        </p:txBody>
      </p:sp>
      <p:sp>
        <p:nvSpPr>
          <p:cNvPr id="8" name="Shape 6"/>
          <p:cNvSpPr/>
          <p:nvPr/>
        </p:nvSpPr>
        <p:spPr>
          <a:xfrm>
            <a:off x="7434858" y="3093363"/>
            <a:ext cx="6357818" cy="2290643"/>
          </a:xfrm>
          <a:prstGeom prst="roundRect">
            <a:avLst>
              <a:gd name="adj" fmla="val 1568"/>
            </a:avLst>
          </a:prstGeom>
          <a:solidFill>
            <a:srgbClr val="315251"/>
          </a:solidFill>
          <a:ln/>
        </p:spPr>
      </p:sp>
      <p:sp>
        <p:nvSpPr>
          <p:cNvPr id="9" name="Text 7"/>
          <p:cNvSpPr/>
          <p:nvPr/>
        </p:nvSpPr>
        <p:spPr>
          <a:xfrm>
            <a:off x="7674173" y="3332678"/>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Data Transfer Modes</a:t>
            </a:r>
            <a:endParaRPr lang="en-US" sz="2200" dirty="0"/>
          </a:p>
        </p:txBody>
      </p:sp>
      <p:sp>
        <p:nvSpPr>
          <p:cNvPr id="10" name="Text 8"/>
          <p:cNvSpPr/>
          <p:nvPr/>
        </p:nvSpPr>
        <p:spPr>
          <a:xfrm>
            <a:off x="7674173" y="3828217"/>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PIO</a:t>
            </a:r>
            <a:r>
              <a:rPr lang="en-US" sz="1850" dirty="0">
                <a:solidFill>
                  <a:srgbClr val="F9EEE7"/>
                </a:solidFill>
                <a:latin typeface="Quattrocento" pitchFamily="34" charset="0"/>
                <a:ea typeface="Quattrocento" pitchFamily="34" charset="-122"/>
                <a:cs typeface="Quattrocento" pitchFamily="34" charset="-120"/>
              </a:rPr>
              <a:t>: CPU-managed (slower).</a:t>
            </a:r>
            <a:endParaRPr lang="en-US" sz="1850" dirty="0"/>
          </a:p>
        </p:txBody>
      </p:sp>
      <p:sp>
        <p:nvSpPr>
          <p:cNvPr id="11" name="Text 9"/>
          <p:cNvSpPr/>
          <p:nvPr/>
        </p:nvSpPr>
        <p:spPr>
          <a:xfrm>
            <a:off x="7674173" y="4294942"/>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DMA</a:t>
            </a:r>
            <a:r>
              <a:rPr lang="en-US" sz="1850" dirty="0">
                <a:solidFill>
                  <a:srgbClr val="F9EEE7"/>
                </a:solidFill>
                <a:latin typeface="Quattrocento" pitchFamily="34" charset="0"/>
                <a:ea typeface="Quattrocento" pitchFamily="34" charset="-122"/>
                <a:cs typeface="Quattrocento" pitchFamily="34" charset="-120"/>
              </a:rPr>
              <a:t>: Direct to memory (faster).</a:t>
            </a:r>
            <a:endParaRPr lang="en-US" sz="1850" dirty="0"/>
          </a:p>
        </p:txBody>
      </p:sp>
      <p:sp>
        <p:nvSpPr>
          <p:cNvPr id="12" name="Text 10"/>
          <p:cNvSpPr/>
          <p:nvPr/>
        </p:nvSpPr>
        <p:spPr>
          <a:xfrm>
            <a:off x="7674173" y="4761667"/>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b="1" dirty="0">
                <a:solidFill>
                  <a:srgbClr val="F9EEE7"/>
                </a:solidFill>
                <a:latin typeface="Quattrocento" pitchFamily="34" charset="0"/>
                <a:ea typeface="Quattrocento" pitchFamily="34" charset="-122"/>
                <a:cs typeface="Quattrocento" pitchFamily="34" charset="-120"/>
              </a:rPr>
              <a:t>UDMA</a:t>
            </a:r>
            <a:r>
              <a:rPr lang="en-US" sz="1850" dirty="0">
                <a:solidFill>
                  <a:srgbClr val="F9EEE7"/>
                </a:solidFill>
                <a:latin typeface="Quattrocento" pitchFamily="34" charset="0"/>
                <a:ea typeface="Quattrocento" pitchFamily="34" charset="-122"/>
                <a:cs typeface="Quattrocento" pitchFamily="34" charset="-120"/>
              </a:rPr>
              <a:t>: Enhanced DMA with CRC.</a:t>
            </a:r>
            <a:endParaRPr lang="en-US" sz="1850" dirty="0"/>
          </a:p>
        </p:txBody>
      </p:sp>
      <p:sp>
        <p:nvSpPr>
          <p:cNvPr id="13" name="Shape 11"/>
          <p:cNvSpPr/>
          <p:nvPr/>
        </p:nvSpPr>
        <p:spPr>
          <a:xfrm>
            <a:off x="837724" y="5623322"/>
            <a:ext cx="6357818" cy="1357193"/>
          </a:xfrm>
          <a:prstGeom prst="roundRect">
            <a:avLst>
              <a:gd name="adj" fmla="val 2646"/>
            </a:avLst>
          </a:prstGeom>
          <a:solidFill>
            <a:srgbClr val="315251"/>
          </a:solidFill>
          <a:ln/>
        </p:spPr>
      </p:sp>
      <p:sp>
        <p:nvSpPr>
          <p:cNvPr id="14" name="Text 12"/>
          <p:cNvSpPr/>
          <p:nvPr/>
        </p:nvSpPr>
        <p:spPr>
          <a:xfrm>
            <a:off x="1077039" y="5862637"/>
            <a:ext cx="2816185"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Task File Registers</a:t>
            </a:r>
            <a:endParaRPr lang="en-US" sz="2200" dirty="0"/>
          </a:p>
        </p:txBody>
      </p:sp>
      <p:sp>
        <p:nvSpPr>
          <p:cNvPr id="15" name="Text 13"/>
          <p:cNvSpPr/>
          <p:nvPr/>
        </p:nvSpPr>
        <p:spPr>
          <a:xfrm>
            <a:off x="1077039" y="6358176"/>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Configure commands (e.g., Read Sector).</a:t>
            </a:r>
            <a:endParaRPr lang="en-US" sz="1850" dirty="0"/>
          </a:p>
        </p:txBody>
      </p:sp>
      <p:sp>
        <p:nvSpPr>
          <p:cNvPr id="16" name="Shape 14"/>
          <p:cNvSpPr/>
          <p:nvPr/>
        </p:nvSpPr>
        <p:spPr>
          <a:xfrm>
            <a:off x="7434858" y="5623322"/>
            <a:ext cx="6357818" cy="1357193"/>
          </a:xfrm>
          <a:prstGeom prst="roundRect">
            <a:avLst>
              <a:gd name="adj" fmla="val 2646"/>
            </a:avLst>
          </a:prstGeom>
          <a:solidFill>
            <a:srgbClr val="315251"/>
          </a:solidFill>
          <a:ln/>
        </p:spPr>
      </p:sp>
      <p:sp>
        <p:nvSpPr>
          <p:cNvPr id="17" name="Text 15"/>
          <p:cNvSpPr/>
          <p:nvPr/>
        </p:nvSpPr>
        <p:spPr>
          <a:xfrm>
            <a:off x="7674173" y="5862637"/>
            <a:ext cx="3221950" cy="351949"/>
          </a:xfrm>
          <a:prstGeom prst="rect">
            <a:avLst/>
          </a:prstGeom>
          <a:noFill/>
          <a:ln/>
        </p:spPr>
        <p:txBody>
          <a:bodyPr wrap="none" lIns="0" tIns="0" rIns="0" bIns="0" rtlCol="0" anchor="t"/>
          <a:lstStyle/>
          <a:p>
            <a:pPr marL="0" indent="0">
              <a:lnSpc>
                <a:spcPts val="2750"/>
              </a:lnSpc>
              <a:buNone/>
            </a:pPr>
            <a:r>
              <a:rPr lang="en-US" sz="2200" b="1" dirty="0">
                <a:solidFill>
                  <a:srgbClr val="F9EEE7"/>
                </a:solidFill>
                <a:latin typeface="Quattrocento" pitchFamily="34" charset="0"/>
                <a:ea typeface="Quattrocento" pitchFamily="34" charset="-122"/>
                <a:cs typeface="Quattrocento" pitchFamily="34" charset="-120"/>
              </a:rPr>
              <a:t>Master/Slave Arbitration</a:t>
            </a:r>
            <a:endParaRPr lang="en-US" sz="2200" dirty="0"/>
          </a:p>
        </p:txBody>
      </p:sp>
      <p:sp>
        <p:nvSpPr>
          <p:cNvPr id="18" name="Text 16"/>
          <p:cNvSpPr/>
          <p:nvPr/>
        </p:nvSpPr>
        <p:spPr>
          <a:xfrm>
            <a:off x="7674173" y="6358176"/>
            <a:ext cx="5879187"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F9EEE7"/>
                </a:solidFill>
                <a:latin typeface="Quattrocento" pitchFamily="34" charset="0"/>
                <a:ea typeface="Quattrocento" pitchFamily="34" charset="-122"/>
                <a:cs typeface="Quattrocento" pitchFamily="34" charset="-120"/>
              </a:rPr>
              <a:t>Manages communication for shared cables.</a:t>
            </a:r>
            <a:endParaRPr lang="en-US" sz="1850" dirty="0"/>
          </a:p>
        </p:txBody>
      </p:sp>
      <p:sp>
        <p:nvSpPr>
          <p:cNvPr id="20" name="TextBox 19">
            <a:extLst>
              <a:ext uri="{FF2B5EF4-FFF2-40B4-BE49-F238E27FC236}">
                <a16:creationId xmlns:a16="http://schemas.microsoft.com/office/drawing/2014/main" id="{91D39E3F-811F-BE0D-A6EC-9025CEDAF473}"/>
              </a:ext>
            </a:extLst>
          </p:cNvPr>
          <p:cNvSpPr txBox="1"/>
          <p:nvPr/>
        </p:nvSpPr>
        <p:spPr>
          <a:xfrm>
            <a:off x="350401" y="7581014"/>
            <a:ext cx="494943" cy="382905"/>
          </a:xfrm>
          <a:prstGeom prst="rect">
            <a:avLst/>
          </a:prstGeom>
          <a:noFill/>
        </p:spPr>
        <p:txBody>
          <a:bodyPr wrap="square" rtlCol="0">
            <a:spAutoFit/>
          </a:bodyPr>
          <a:lstStyle/>
          <a:p>
            <a:r>
              <a:rPr lang="en-US" dirty="0">
                <a:solidFill>
                  <a:schemeClr val="bg1"/>
                </a:solidFill>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666</Words>
  <Application>Microsoft Office PowerPoint</Application>
  <PresentationFormat>Custom</PresentationFormat>
  <Paragraphs>130</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Quattrocento</vt:lpstr>
      <vt:lpstr>Quattrocento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Nick M</cp:lastModifiedBy>
  <cp:revision>6</cp:revision>
  <dcterms:created xsi:type="dcterms:W3CDTF">2025-02-01T23:55:37Z</dcterms:created>
  <dcterms:modified xsi:type="dcterms:W3CDTF">2025-02-02T08:57:35Z</dcterms:modified>
</cp:coreProperties>
</file>